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7" r:id="rId3"/>
    <p:sldId id="259" r:id="rId4"/>
    <p:sldId id="258" r:id="rId5"/>
    <p:sldId id="262" r:id="rId6"/>
    <p:sldId id="264" r:id="rId7"/>
    <p:sldId id="263" r:id="rId8"/>
    <p:sldId id="266" r:id="rId9"/>
    <p:sldId id="267" r:id="rId10"/>
    <p:sldId id="291" r:id="rId11"/>
    <p:sldId id="272" r:id="rId12"/>
    <p:sldId id="269" r:id="rId13"/>
    <p:sldId id="295" r:id="rId14"/>
    <p:sldId id="296" r:id="rId15"/>
    <p:sldId id="271" r:id="rId16"/>
    <p:sldId id="273" r:id="rId17"/>
    <p:sldId id="293" r:id="rId18"/>
    <p:sldId id="274" r:id="rId19"/>
    <p:sldId id="277" r:id="rId20"/>
    <p:sldId id="285" r:id="rId21"/>
    <p:sldId id="286" r:id="rId22"/>
    <p:sldId id="298" r:id="rId23"/>
    <p:sldId id="294" r:id="rId24"/>
    <p:sldId id="289" r:id="rId25"/>
    <p:sldId id="280" r:id="rId26"/>
    <p:sldId id="292" r:id="rId27"/>
    <p:sldId id="283" r:id="rId28"/>
    <p:sldId id="284" r:id="rId29"/>
    <p:sldId id="309" r:id="rId30"/>
    <p:sldId id="281" r:id="rId31"/>
    <p:sldId id="300" r:id="rId32"/>
    <p:sldId id="301" r:id="rId33"/>
    <p:sldId id="308" r:id="rId34"/>
    <p:sldId id="276" r:id="rId35"/>
    <p:sldId id="303" r:id="rId36"/>
    <p:sldId id="304" r:id="rId37"/>
    <p:sldId id="305" r:id="rId38"/>
    <p:sldId id="260" r:id="rId39"/>
    <p:sldId id="310" r:id="rId40"/>
    <p:sldId id="26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31725-BCCE-400E-BB79-3BF119198D7E}"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de-DE"/>
        </a:p>
      </dgm:t>
    </dgm:pt>
    <dgm:pt modelId="{A590C110-3177-4A21-B922-A0F6A8D70735}">
      <dgm:prSet phldrT="[Text]"/>
      <dgm:spPr/>
      <dgm:t>
        <a:bodyPr/>
        <a:lstStyle/>
        <a:p>
          <a:r>
            <a:rPr lang="de-DE" dirty="0"/>
            <a:t>Orientiert werden soll auf Anforderungen der Arbeitswelt, </a:t>
          </a:r>
        </a:p>
        <a:p>
          <a:r>
            <a:rPr lang="de-DE" dirty="0">
              <a:solidFill>
                <a:srgbClr val="FF0000"/>
              </a:solidFill>
            </a:rPr>
            <a:t>die allerdings…?</a:t>
          </a:r>
        </a:p>
      </dgm:t>
    </dgm:pt>
    <dgm:pt modelId="{A427823B-5B9B-4E64-ADA1-D1E289765DE7}" type="parTrans" cxnId="{355253AE-8EFB-476D-A3C3-7B4DA504AB3A}">
      <dgm:prSet/>
      <dgm:spPr/>
      <dgm:t>
        <a:bodyPr/>
        <a:lstStyle/>
        <a:p>
          <a:endParaRPr lang="de-DE"/>
        </a:p>
      </dgm:t>
    </dgm:pt>
    <dgm:pt modelId="{15B3533B-3950-422B-B3A4-4C18E9A8FFE6}" type="sibTrans" cxnId="{355253AE-8EFB-476D-A3C3-7B4DA504AB3A}">
      <dgm:prSet/>
      <dgm:spPr/>
      <dgm:t>
        <a:bodyPr/>
        <a:lstStyle/>
        <a:p>
          <a:endParaRPr lang="de-DE"/>
        </a:p>
      </dgm:t>
    </dgm:pt>
    <dgm:pt modelId="{5A0B78B5-1CB1-443C-81E7-000CB0609A94}">
      <dgm:prSet phldrT="[Text]"/>
      <dgm:spPr/>
      <dgm:t>
        <a:bodyPr/>
        <a:lstStyle/>
        <a:p>
          <a:r>
            <a:rPr lang="de-DE" dirty="0"/>
            <a:t>Jugendliche orientieren sich an ihren Interessen, Zielen, Fähigkeiten, </a:t>
          </a:r>
        </a:p>
        <a:p>
          <a:r>
            <a:rPr lang="de-DE" dirty="0">
              <a:solidFill>
                <a:srgbClr val="FF0000"/>
              </a:solidFill>
            </a:rPr>
            <a:t>die allerdings…?</a:t>
          </a:r>
        </a:p>
      </dgm:t>
    </dgm:pt>
    <dgm:pt modelId="{ADC9D3DB-671E-4325-BD9C-EE06B435CE07}" type="parTrans" cxnId="{F840876E-698A-45DF-87C4-28B35E5A5A0D}">
      <dgm:prSet/>
      <dgm:spPr/>
      <dgm:t>
        <a:bodyPr/>
        <a:lstStyle/>
        <a:p>
          <a:endParaRPr lang="de-DE"/>
        </a:p>
      </dgm:t>
    </dgm:pt>
    <dgm:pt modelId="{F1EF85EA-1CC0-4A03-831B-A5E58DC023DC}" type="sibTrans" cxnId="{F840876E-698A-45DF-87C4-28B35E5A5A0D}">
      <dgm:prSet/>
      <dgm:spPr/>
      <dgm:t>
        <a:bodyPr/>
        <a:lstStyle/>
        <a:p>
          <a:endParaRPr lang="de-DE"/>
        </a:p>
      </dgm:t>
    </dgm:pt>
    <dgm:pt modelId="{AD8705C4-7EE5-42BB-9A9D-9941D8D310A0}" type="pres">
      <dgm:prSet presAssocID="{AC931725-BCCE-400E-BB79-3BF119198D7E}" presName="compositeShape" presStyleCnt="0">
        <dgm:presLayoutVars>
          <dgm:chMax val="2"/>
          <dgm:dir/>
          <dgm:resizeHandles val="exact"/>
        </dgm:presLayoutVars>
      </dgm:prSet>
      <dgm:spPr/>
      <dgm:t>
        <a:bodyPr/>
        <a:lstStyle/>
        <a:p>
          <a:endParaRPr lang="de-DE"/>
        </a:p>
      </dgm:t>
    </dgm:pt>
    <dgm:pt modelId="{C534986A-679E-4BF5-B74B-C4038B293D5C}" type="pres">
      <dgm:prSet presAssocID="{AC931725-BCCE-400E-BB79-3BF119198D7E}" presName="divider" presStyleLbl="fgShp" presStyleIdx="0" presStyleCnt="1"/>
      <dgm:spPr/>
    </dgm:pt>
    <dgm:pt modelId="{AD923293-7585-4181-9149-ADC6280F44CE}" type="pres">
      <dgm:prSet presAssocID="{A590C110-3177-4A21-B922-A0F6A8D70735}" presName="downArrow" presStyleLbl="node1" presStyleIdx="0" presStyleCnt="2"/>
      <dgm:spPr/>
    </dgm:pt>
    <dgm:pt modelId="{B132C73C-7F01-4B24-AE9C-3B20DE420677}" type="pres">
      <dgm:prSet presAssocID="{A590C110-3177-4A21-B922-A0F6A8D70735}" presName="downArrowText" presStyleLbl="revTx" presStyleIdx="0" presStyleCnt="2">
        <dgm:presLayoutVars>
          <dgm:bulletEnabled val="1"/>
        </dgm:presLayoutVars>
      </dgm:prSet>
      <dgm:spPr/>
      <dgm:t>
        <a:bodyPr/>
        <a:lstStyle/>
        <a:p>
          <a:endParaRPr lang="de-DE"/>
        </a:p>
      </dgm:t>
    </dgm:pt>
    <dgm:pt modelId="{56B9839F-3580-48EA-AA8D-3A68C306F238}" type="pres">
      <dgm:prSet presAssocID="{5A0B78B5-1CB1-443C-81E7-000CB0609A94}" presName="upArrow" presStyleLbl="node1" presStyleIdx="1" presStyleCnt="2"/>
      <dgm:spPr/>
    </dgm:pt>
    <dgm:pt modelId="{78A0FF05-6570-4C17-8265-7FEE0BDF666A}" type="pres">
      <dgm:prSet presAssocID="{5A0B78B5-1CB1-443C-81E7-000CB0609A94}" presName="upArrowText" presStyleLbl="revTx" presStyleIdx="1" presStyleCnt="2">
        <dgm:presLayoutVars>
          <dgm:bulletEnabled val="1"/>
        </dgm:presLayoutVars>
      </dgm:prSet>
      <dgm:spPr/>
      <dgm:t>
        <a:bodyPr/>
        <a:lstStyle/>
        <a:p>
          <a:endParaRPr lang="de-DE"/>
        </a:p>
      </dgm:t>
    </dgm:pt>
  </dgm:ptLst>
  <dgm:cxnLst>
    <dgm:cxn modelId="{355253AE-8EFB-476D-A3C3-7B4DA504AB3A}" srcId="{AC931725-BCCE-400E-BB79-3BF119198D7E}" destId="{A590C110-3177-4A21-B922-A0F6A8D70735}" srcOrd="0" destOrd="0" parTransId="{A427823B-5B9B-4E64-ADA1-D1E289765DE7}" sibTransId="{15B3533B-3950-422B-B3A4-4C18E9A8FFE6}"/>
    <dgm:cxn modelId="{5717B2F9-411F-4C9E-860E-E09ABCD68159}" type="presOf" srcId="{A590C110-3177-4A21-B922-A0F6A8D70735}" destId="{B132C73C-7F01-4B24-AE9C-3B20DE420677}" srcOrd="0" destOrd="0" presId="urn:microsoft.com/office/officeart/2005/8/layout/arrow3"/>
    <dgm:cxn modelId="{1E2EC49A-139E-49DD-9CA6-FF56E2D8BBBE}" type="presOf" srcId="{AC931725-BCCE-400E-BB79-3BF119198D7E}" destId="{AD8705C4-7EE5-42BB-9A9D-9941D8D310A0}" srcOrd="0" destOrd="0" presId="urn:microsoft.com/office/officeart/2005/8/layout/arrow3"/>
    <dgm:cxn modelId="{F840876E-698A-45DF-87C4-28B35E5A5A0D}" srcId="{AC931725-BCCE-400E-BB79-3BF119198D7E}" destId="{5A0B78B5-1CB1-443C-81E7-000CB0609A94}" srcOrd="1" destOrd="0" parTransId="{ADC9D3DB-671E-4325-BD9C-EE06B435CE07}" sibTransId="{F1EF85EA-1CC0-4A03-831B-A5E58DC023DC}"/>
    <dgm:cxn modelId="{91AC7FAB-5CFE-4D15-AC4F-875417C4DBA6}" type="presOf" srcId="{5A0B78B5-1CB1-443C-81E7-000CB0609A94}" destId="{78A0FF05-6570-4C17-8265-7FEE0BDF666A}" srcOrd="0" destOrd="0" presId="urn:microsoft.com/office/officeart/2005/8/layout/arrow3"/>
    <dgm:cxn modelId="{FE7800F0-4958-4675-A923-7E568347A0B6}" type="presParOf" srcId="{AD8705C4-7EE5-42BB-9A9D-9941D8D310A0}" destId="{C534986A-679E-4BF5-B74B-C4038B293D5C}" srcOrd="0" destOrd="0" presId="urn:microsoft.com/office/officeart/2005/8/layout/arrow3"/>
    <dgm:cxn modelId="{7A303EA6-BC43-4D03-92BD-83EA630E1604}" type="presParOf" srcId="{AD8705C4-7EE5-42BB-9A9D-9941D8D310A0}" destId="{AD923293-7585-4181-9149-ADC6280F44CE}" srcOrd="1" destOrd="0" presId="urn:microsoft.com/office/officeart/2005/8/layout/arrow3"/>
    <dgm:cxn modelId="{A8C3D2F7-057A-4DC3-9C1C-11EFD1FC0EB4}" type="presParOf" srcId="{AD8705C4-7EE5-42BB-9A9D-9941D8D310A0}" destId="{B132C73C-7F01-4B24-AE9C-3B20DE420677}" srcOrd="2" destOrd="0" presId="urn:microsoft.com/office/officeart/2005/8/layout/arrow3"/>
    <dgm:cxn modelId="{159382EC-8F68-459A-A871-32DA1E18AA74}" type="presParOf" srcId="{AD8705C4-7EE5-42BB-9A9D-9941D8D310A0}" destId="{56B9839F-3580-48EA-AA8D-3A68C306F238}" srcOrd="3" destOrd="0" presId="urn:microsoft.com/office/officeart/2005/8/layout/arrow3"/>
    <dgm:cxn modelId="{C0017ABD-0027-4750-B5FD-99EDD444B950}" type="presParOf" srcId="{AD8705C4-7EE5-42BB-9A9D-9941D8D310A0}" destId="{78A0FF05-6570-4C17-8265-7FEE0BDF666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4079D0-5060-4DB8-8EB2-314F98B5DEAA}" type="doc">
      <dgm:prSet loTypeId="urn:microsoft.com/office/officeart/2005/8/layout/arrow3" loCatId="relationship" qsTypeId="urn:microsoft.com/office/officeart/2005/8/quickstyle/simple1" qsCatId="simple" csTypeId="urn:microsoft.com/office/officeart/2005/8/colors/accent1_2" csCatId="accent1" phldr="0"/>
      <dgm:spPr/>
      <dgm:t>
        <a:bodyPr/>
        <a:lstStyle/>
        <a:p>
          <a:endParaRPr lang="de-DE"/>
        </a:p>
      </dgm:t>
    </dgm:pt>
    <dgm:pt modelId="{CC8B5478-5B8E-47F8-A81F-B5778C5AC666}">
      <dgm:prSet phldrT="[Text]" phldr="1"/>
      <dgm:spPr/>
      <dgm:t>
        <a:bodyPr/>
        <a:lstStyle/>
        <a:p>
          <a:endParaRPr lang="de-DE"/>
        </a:p>
      </dgm:t>
    </dgm:pt>
    <dgm:pt modelId="{33BCA79B-04C7-456E-87FE-BE8D878822ED}" type="parTrans" cxnId="{FB80B441-FF67-448E-A5ED-A80ADF9FD694}">
      <dgm:prSet/>
      <dgm:spPr/>
      <dgm:t>
        <a:bodyPr/>
        <a:lstStyle/>
        <a:p>
          <a:endParaRPr lang="de-DE"/>
        </a:p>
      </dgm:t>
    </dgm:pt>
    <dgm:pt modelId="{0E8AC8EB-2C39-4BD9-8DFD-B149156F569F}" type="sibTrans" cxnId="{FB80B441-FF67-448E-A5ED-A80ADF9FD694}">
      <dgm:prSet/>
      <dgm:spPr/>
      <dgm:t>
        <a:bodyPr/>
        <a:lstStyle/>
        <a:p>
          <a:endParaRPr lang="de-DE"/>
        </a:p>
      </dgm:t>
    </dgm:pt>
    <dgm:pt modelId="{AD64E790-2C50-4871-AA49-405A2058A256}">
      <dgm:prSet phldrT="[Text]" phldr="1"/>
      <dgm:spPr/>
      <dgm:t>
        <a:bodyPr/>
        <a:lstStyle/>
        <a:p>
          <a:endParaRPr lang="de-DE"/>
        </a:p>
      </dgm:t>
    </dgm:pt>
    <dgm:pt modelId="{FF71D300-71E9-40A2-BD22-F50316B7186B}" type="parTrans" cxnId="{DF597C44-A549-41AB-BF2B-4FD969079D22}">
      <dgm:prSet/>
      <dgm:spPr/>
      <dgm:t>
        <a:bodyPr/>
        <a:lstStyle/>
        <a:p>
          <a:endParaRPr lang="de-DE"/>
        </a:p>
      </dgm:t>
    </dgm:pt>
    <dgm:pt modelId="{F00DC34E-CC32-46F2-85A7-A0801240D700}" type="sibTrans" cxnId="{DF597C44-A549-41AB-BF2B-4FD969079D22}">
      <dgm:prSet/>
      <dgm:spPr/>
      <dgm:t>
        <a:bodyPr/>
        <a:lstStyle/>
        <a:p>
          <a:endParaRPr lang="de-DE"/>
        </a:p>
      </dgm:t>
    </dgm:pt>
    <dgm:pt modelId="{1D089A04-28F2-4DB6-9310-5FCCA4DC1E06}" type="pres">
      <dgm:prSet presAssocID="{CD4079D0-5060-4DB8-8EB2-314F98B5DEAA}" presName="compositeShape" presStyleCnt="0">
        <dgm:presLayoutVars>
          <dgm:chMax val="2"/>
          <dgm:dir/>
          <dgm:resizeHandles val="exact"/>
        </dgm:presLayoutVars>
      </dgm:prSet>
      <dgm:spPr/>
      <dgm:t>
        <a:bodyPr/>
        <a:lstStyle/>
        <a:p>
          <a:endParaRPr lang="de-DE"/>
        </a:p>
      </dgm:t>
    </dgm:pt>
    <dgm:pt modelId="{F02E0987-8365-44BB-A0B3-E5C8EC3EFDA0}" type="pres">
      <dgm:prSet presAssocID="{CD4079D0-5060-4DB8-8EB2-314F98B5DEAA}" presName="divider" presStyleLbl="fgShp" presStyleIdx="0" presStyleCnt="1" custLinFactNeighborX="-14286" custLinFactNeighborY="-4551"/>
      <dgm:spPr/>
    </dgm:pt>
    <dgm:pt modelId="{FC5E1143-A3C4-4AD6-A752-DB9BCDB1AAC4}" type="pres">
      <dgm:prSet presAssocID="{CC8B5478-5B8E-47F8-A81F-B5778C5AC666}" presName="downArrow" presStyleLbl="node1" presStyleIdx="0" presStyleCnt="2" custLinFactNeighborX="-21017" custLinFactNeighborY="-19244"/>
      <dgm:spPr/>
    </dgm:pt>
    <dgm:pt modelId="{D028E085-17C8-4163-AF6E-963D3050A45E}" type="pres">
      <dgm:prSet presAssocID="{CC8B5478-5B8E-47F8-A81F-B5778C5AC666}" presName="downArrowText" presStyleLbl="revTx" presStyleIdx="0" presStyleCnt="2">
        <dgm:presLayoutVars>
          <dgm:bulletEnabled val="1"/>
        </dgm:presLayoutVars>
      </dgm:prSet>
      <dgm:spPr/>
      <dgm:t>
        <a:bodyPr/>
        <a:lstStyle/>
        <a:p>
          <a:endParaRPr lang="de-DE"/>
        </a:p>
      </dgm:t>
    </dgm:pt>
    <dgm:pt modelId="{6C1A9715-E372-4212-8B5C-DCECC70716D3}" type="pres">
      <dgm:prSet presAssocID="{AD64E790-2C50-4871-AA49-405A2058A256}" presName="upArrow" presStyleLbl="node1" presStyleIdx="1" presStyleCnt="2"/>
      <dgm:spPr/>
    </dgm:pt>
    <dgm:pt modelId="{CFED95A8-B88A-42A9-A260-0C23D088CADE}" type="pres">
      <dgm:prSet presAssocID="{AD64E790-2C50-4871-AA49-405A2058A256}" presName="upArrowText" presStyleLbl="revTx" presStyleIdx="1" presStyleCnt="2">
        <dgm:presLayoutVars>
          <dgm:bulletEnabled val="1"/>
        </dgm:presLayoutVars>
      </dgm:prSet>
      <dgm:spPr/>
      <dgm:t>
        <a:bodyPr/>
        <a:lstStyle/>
        <a:p>
          <a:endParaRPr lang="de-DE"/>
        </a:p>
      </dgm:t>
    </dgm:pt>
  </dgm:ptLst>
  <dgm:cxnLst>
    <dgm:cxn modelId="{A68F6AC3-225D-4AC7-BA79-E5FA04D82F9C}" type="presOf" srcId="{CD4079D0-5060-4DB8-8EB2-314F98B5DEAA}" destId="{1D089A04-28F2-4DB6-9310-5FCCA4DC1E06}" srcOrd="0" destOrd="0" presId="urn:microsoft.com/office/officeart/2005/8/layout/arrow3"/>
    <dgm:cxn modelId="{FB80B441-FF67-448E-A5ED-A80ADF9FD694}" srcId="{CD4079D0-5060-4DB8-8EB2-314F98B5DEAA}" destId="{CC8B5478-5B8E-47F8-A81F-B5778C5AC666}" srcOrd="0" destOrd="0" parTransId="{33BCA79B-04C7-456E-87FE-BE8D878822ED}" sibTransId="{0E8AC8EB-2C39-4BD9-8DFD-B149156F569F}"/>
    <dgm:cxn modelId="{2D2855E1-C5CE-4FD5-A3FF-BA56247EE5B8}" type="presOf" srcId="{AD64E790-2C50-4871-AA49-405A2058A256}" destId="{CFED95A8-B88A-42A9-A260-0C23D088CADE}" srcOrd="0" destOrd="0" presId="urn:microsoft.com/office/officeart/2005/8/layout/arrow3"/>
    <dgm:cxn modelId="{AC7D048C-05BF-4899-9DAA-6FF4A85676F2}" type="presOf" srcId="{CC8B5478-5B8E-47F8-A81F-B5778C5AC666}" destId="{D028E085-17C8-4163-AF6E-963D3050A45E}" srcOrd="0" destOrd="0" presId="urn:microsoft.com/office/officeart/2005/8/layout/arrow3"/>
    <dgm:cxn modelId="{DF597C44-A549-41AB-BF2B-4FD969079D22}" srcId="{CD4079D0-5060-4DB8-8EB2-314F98B5DEAA}" destId="{AD64E790-2C50-4871-AA49-405A2058A256}" srcOrd="1" destOrd="0" parTransId="{FF71D300-71E9-40A2-BD22-F50316B7186B}" sibTransId="{F00DC34E-CC32-46F2-85A7-A0801240D700}"/>
    <dgm:cxn modelId="{F6F245F9-16F0-4997-9078-EA80163143C3}" type="presParOf" srcId="{1D089A04-28F2-4DB6-9310-5FCCA4DC1E06}" destId="{F02E0987-8365-44BB-A0B3-E5C8EC3EFDA0}" srcOrd="0" destOrd="0" presId="urn:microsoft.com/office/officeart/2005/8/layout/arrow3"/>
    <dgm:cxn modelId="{4534DD09-4FC9-4858-BCF2-F4E36995AE55}" type="presParOf" srcId="{1D089A04-28F2-4DB6-9310-5FCCA4DC1E06}" destId="{FC5E1143-A3C4-4AD6-A752-DB9BCDB1AAC4}" srcOrd="1" destOrd="0" presId="urn:microsoft.com/office/officeart/2005/8/layout/arrow3"/>
    <dgm:cxn modelId="{2A12CFE2-B386-4B2E-9790-69B81A0BEA4E}" type="presParOf" srcId="{1D089A04-28F2-4DB6-9310-5FCCA4DC1E06}" destId="{D028E085-17C8-4163-AF6E-963D3050A45E}" srcOrd="2" destOrd="0" presId="urn:microsoft.com/office/officeart/2005/8/layout/arrow3"/>
    <dgm:cxn modelId="{F52B983B-F7E7-46B5-A3C2-98FFBC680BB5}" type="presParOf" srcId="{1D089A04-28F2-4DB6-9310-5FCCA4DC1E06}" destId="{6C1A9715-E372-4212-8B5C-DCECC70716D3}" srcOrd="3" destOrd="0" presId="urn:microsoft.com/office/officeart/2005/8/layout/arrow3"/>
    <dgm:cxn modelId="{BD4B0268-5F59-4CA1-A35B-EF2A8C59A976}" type="presParOf" srcId="{1D089A04-28F2-4DB6-9310-5FCCA4DC1E06}" destId="{CFED95A8-B88A-42A9-A260-0C23D088CADE}"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C3184-2CC8-4020-987F-6A39CD167008}"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de-DE"/>
        </a:p>
      </dgm:t>
    </dgm:pt>
    <dgm:pt modelId="{174D18A3-1F63-40F7-856C-4C9F97084663}" type="pres">
      <dgm:prSet presAssocID="{99BC3184-2CC8-4020-987F-6A39CD167008}" presName="Name0" presStyleCnt="0">
        <dgm:presLayoutVars>
          <dgm:chMax val="5"/>
          <dgm:chPref val="5"/>
          <dgm:dir/>
          <dgm:animLvl val="lvl"/>
        </dgm:presLayoutVars>
      </dgm:prSet>
      <dgm:spPr/>
      <dgm:t>
        <a:bodyPr/>
        <a:lstStyle/>
        <a:p>
          <a:endParaRPr lang="de-DE"/>
        </a:p>
      </dgm:t>
    </dgm:pt>
  </dgm:ptLst>
  <dgm:cxnLst>
    <dgm:cxn modelId="{7B0A17EA-B0BF-4048-AA14-486886BF424F}" type="presOf" srcId="{99BC3184-2CC8-4020-987F-6A39CD167008}" destId="{174D18A3-1F63-40F7-856C-4C9F97084663}" srcOrd="0"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4986A-679E-4BF5-B74B-C4038B293D5C}">
      <dsp:nvSpPr>
        <dsp:cNvPr id="0" name=""/>
        <dsp:cNvSpPr/>
      </dsp:nvSpPr>
      <dsp:spPr>
        <a:xfrm rot="21300000">
          <a:off x="380696" y="1243737"/>
          <a:ext cx="7141966" cy="624841"/>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923293-7585-4181-9149-ADC6280F44CE}">
      <dsp:nvSpPr>
        <dsp:cNvPr id="0" name=""/>
        <dsp:cNvSpPr/>
      </dsp:nvSpPr>
      <dsp:spPr>
        <a:xfrm>
          <a:off x="948403" y="155615"/>
          <a:ext cx="2371008" cy="1244926"/>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2C73C-7F01-4B24-AE9C-3B20DE420677}">
      <dsp:nvSpPr>
        <dsp:cNvPr id="0" name=""/>
        <dsp:cNvSpPr/>
      </dsp:nvSpPr>
      <dsp:spPr>
        <a:xfrm>
          <a:off x="4188780" y="0"/>
          <a:ext cx="2529075" cy="130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dirty="0"/>
            <a:t>Orientiert werden soll auf Anforderungen der Arbeitswelt, </a:t>
          </a:r>
        </a:p>
        <a:p>
          <a:pPr lvl="0" algn="ctr" defTabSz="711200">
            <a:lnSpc>
              <a:spcPct val="90000"/>
            </a:lnSpc>
            <a:spcBef>
              <a:spcPct val="0"/>
            </a:spcBef>
            <a:spcAft>
              <a:spcPct val="35000"/>
            </a:spcAft>
          </a:pPr>
          <a:r>
            <a:rPr lang="de-DE" sz="1600" kern="1200" dirty="0">
              <a:solidFill>
                <a:srgbClr val="FF0000"/>
              </a:solidFill>
            </a:rPr>
            <a:t>die allerdings…?</a:t>
          </a:r>
        </a:p>
      </dsp:txBody>
      <dsp:txXfrm>
        <a:off x="4188780" y="0"/>
        <a:ext cx="2529075" cy="1307173"/>
      </dsp:txXfrm>
    </dsp:sp>
    <dsp:sp modelId="{56B9839F-3580-48EA-AA8D-3A68C306F238}">
      <dsp:nvSpPr>
        <dsp:cNvPr id="0" name=""/>
        <dsp:cNvSpPr/>
      </dsp:nvSpPr>
      <dsp:spPr>
        <a:xfrm>
          <a:off x="4583948" y="1711774"/>
          <a:ext cx="2371008" cy="1244926"/>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0FF05-6570-4C17-8265-7FEE0BDF666A}">
      <dsp:nvSpPr>
        <dsp:cNvPr id="0" name=""/>
        <dsp:cNvSpPr/>
      </dsp:nvSpPr>
      <dsp:spPr>
        <a:xfrm>
          <a:off x="1185504" y="1805143"/>
          <a:ext cx="2529075" cy="130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dirty="0"/>
            <a:t>Jugendliche orientieren sich an ihren Interessen, Zielen, Fähigkeiten, </a:t>
          </a:r>
        </a:p>
        <a:p>
          <a:pPr lvl="0" algn="ctr" defTabSz="711200">
            <a:lnSpc>
              <a:spcPct val="90000"/>
            </a:lnSpc>
            <a:spcBef>
              <a:spcPct val="0"/>
            </a:spcBef>
            <a:spcAft>
              <a:spcPct val="35000"/>
            </a:spcAft>
          </a:pPr>
          <a:r>
            <a:rPr lang="de-DE" sz="1600" kern="1200" dirty="0">
              <a:solidFill>
                <a:srgbClr val="FF0000"/>
              </a:solidFill>
            </a:rPr>
            <a:t>die allerdings…?</a:t>
          </a:r>
        </a:p>
      </dsp:txBody>
      <dsp:txXfrm>
        <a:off x="1185504" y="1805143"/>
        <a:ext cx="2529075" cy="1307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E0987-8365-44BB-A0B3-E5C8EC3EFDA0}">
      <dsp:nvSpPr>
        <dsp:cNvPr id="0" name=""/>
        <dsp:cNvSpPr/>
      </dsp:nvSpPr>
      <dsp:spPr>
        <a:xfrm rot="21300000">
          <a:off x="2860" y="187069"/>
          <a:ext cx="1041200" cy="111109"/>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5E1143-A3C4-4AD6-A752-DB9BCDB1AAC4}">
      <dsp:nvSpPr>
        <dsp:cNvPr id="0" name=""/>
        <dsp:cNvSpPr/>
      </dsp:nvSpPr>
      <dsp:spPr>
        <a:xfrm>
          <a:off x="59621" y="0"/>
          <a:ext cx="314076" cy="201433"/>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8E085-17C8-4163-AF6E-963D3050A45E}">
      <dsp:nvSpPr>
        <dsp:cNvPr id="0" name=""/>
        <dsp:cNvSpPr/>
      </dsp:nvSpPr>
      <dsp:spPr>
        <a:xfrm>
          <a:off x="554868" y="0"/>
          <a:ext cx="335015" cy="21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de-DE" sz="700" kern="1200"/>
        </a:p>
      </dsp:txBody>
      <dsp:txXfrm>
        <a:off x="554868" y="0"/>
        <a:ext cx="335015" cy="211504"/>
      </dsp:txXfrm>
    </dsp:sp>
    <dsp:sp modelId="{6C1A9715-E372-4212-8B5C-DCECC70716D3}">
      <dsp:nvSpPr>
        <dsp:cNvPr id="0" name=""/>
        <dsp:cNvSpPr/>
      </dsp:nvSpPr>
      <dsp:spPr>
        <a:xfrm>
          <a:off x="607214" y="276970"/>
          <a:ext cx="314076" cy="201433"/>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D95A8-B88A-42A9-A260-0C23D088CADE}">
      <dsp:nvSpPr>
        <dsp:cNvPr id="0" name=""/>
        <dsp:cNvSpPr/>
      </dsp:nvSpPr>
      <dsp:spPr>
        <a:xfrm>
          <a:off x="157038" y="292078"/>
          <a:ext cx="335015" cy="21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de-DE" sz="700" kern="1200"/>
        </a:p>
      </dsp:txBody>
      <dsp:txXfrm>
        <a:off x="157038" y="292078"/>
        <a:ext cx="335015" cy="211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0F992-9180-40BD-A903-F6225DD08D3D}" type="datetimeFigureOut">
              <a:rPr lang="de-DE" smtClean="0"/>
              <a:t>21.02.2024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80C8A-DEA0-4E4F-ADDA-DBF25565AE10}" type="slidenum">
              <a:rPr lang="de-DE" smtClean="0"/>
              <a:t>‹Nr.›</a:t>
            </a:fld>
            <a:endParaRPr lang="de-DE"/>
          </a:p>
        </p:txBody>
      </p:sp>
    </p:spTree>
    <p:extLst>
      <p:ext uri="{BB962C8B-B14F-4D97-AF65-F5344CB8AC3E}">
        <p14:creationId xmlns:p14="http://schemas.microsoft.com/office/powerpoint/2010/main" val="393687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de-DE"/>
              <a:t>Mastertitelformat bearbeiten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17C3F3F-FBC9-4565-A339-836BCA085476}" type="datetime1">
              <a:rPr lang="en-US" smtClean="0"/>
              <a:t>2/21/2024</a:t>
            </a:fld>
            <a:endParaRPr lang="en-US" dirty="0"/>
          </a:p>
        </p:txBody>
      </p:sp>
      <p:sp>
        <p:nvSpPr>
          <p:cNvPr id="5" name="Footer Placeholder 4"/>
          <p:cNvSpPr>
            <a:spLocks noGrp="1"/>
          </p:cNvSpPr>
          <p:nvPr>
            <p:ph type="ftr" sz="quarter" idx="11"/>
          </p:nvPr>
        </p:nvSpPr>
        <p:spPr/>
        <p:txBody>
          <a:bodyPr/>
          <a:lstStyle/>
          <a:p>
            <a:r>
              <a:rPr lang="de-DE"/>
              <a:t>SPI_Ney_Berufsorientierung u. -integration Förderbedarf Lernen 14.02.24</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dirty="0"/>
              <a:t>‹Nr.›</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638B4AD-9B53-4101-A908-83D304088806}" type="datetime1">
              <a:rPr lang="en-US" smtClean="0"/>
              <a:t>2/21/2024</a:t>
            </a:fld>
            <a:endParaRPr lang="en-US" dirty="0"/>
          </a:p>
        </p:txBody>
      </p:sp>
      <p:sp>
        <p:nvSpPr>
          <p:cNvPr id="5" name="Footer Placeholder 4"/>
          <p:cNvSpPr>
            <a:spLocks noGrp="1"/>
          </p:cNvSpPr>
          <p:nvPr>
            <p:ph type="ftr" sz="quarter" idx="11"/>
          </p:nvPr>
        </p:nvSpPr>
        <p:spPr/>
        <p:txBody>
          <a:bodyPr/>
          <a:lstStyle/>
          <a:p>
            <a:r>
              <a:rPr lang="de-DE"/>
              <a:t>SPI_Ney_Berufsorientierung u. -integration Förderbedarf Lernen 14.02.24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13F9BE4-AB83-4290-878A-8A6AA3CE9AFB}" type="datetime1">
              <a:rPr lang="en-US" smtClean="0"/>
              <a:t>2/21/2024</a:t>
            </a:fld>
            <a:endParaRPr lang="en-US" dirty="0"/>
          </a:p>
        </p:txBody>
      </p:sp>
      <p:sp>
        <p:nvSpPr>
          <p:cNvPr id="5" name="Footer Placeholder 4"/>
          <p:cNvSpPr>
            <a:spLocks noGrp="1"/>
          </p:cNvSpPr>
          <p:nvPr>
            <p:ph type="ftr" sz="quarter" idx="11"/>
          </p:nvPr>
        </p:nvSpPr>
        <p:spPr/>
        <p:txBody>
          <a:bodyPr/>
          <a:lstStyle/>
          <a:p>
            <a:r>
              <a:rPr lang="de-DE"/>
              <a:t>SPI_Ney_Berufsorientierung u. -integration Förderbedarf Lernen 14.02.24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782E5D-D0C6-4C45-A214-75C6BD949F8D}" type="datetime1">
              <a:rPr lang="en-US" smtClean="0"/>
              <a:t>2/21/2024</a:t>
            </a:fld>
            <a:endParaRPr lang="en-US" dirty="0"/>
          </a:p>
        </p:txBody>
      </p:sp>
      <p:sp>
        <p:nvSpPr>
          <p:cNvPr id="5" name="Footer Placeholder 4"/>
          <p:cNvSpPr>
            <a:spLocks noGrp="1"/>
          </p:cNvSpPr>
          <p:nvPr>
            <p:ph type="ftr" sz="quarter" idx="11"/>
          </p:nvPr>
        </p:nvSpPr>
        <p:spPr/>
        <p:txBody>
          <a:bodyPr/>
          <a:lstStyle/>
          <a:p>
            <a:r>
              <a:rPr lang="de-DE"/>
              <a:t>SPI_Ney_Berufsorientierung u. -integration Förderbedarf Lernen 14.02.24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de-DE"/>
              <a:t>Mastertitelformat bearbeiten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01F3A1E-88A0-4A49-A244-DF0716E6B06E}" type="datetime1">
              <a:rPr lang="en-US" smtClean="0"/>
              <a:t>2/21/2024</a:t>
            </a:fld>
            <a:endParaRPr lang="en-US" dirty="0"/>
          </a:p>
        </p:txBody>
      </p:sp>
      <p:sp>
        <p:nvSpPr>
          <p:cNvPr id="5" name="Footer Placeholder 4"/>
          <p:cNvSpPr>
            <a:spLocks noGrp="1"/>
          </p:cNvSpPr>
          <p:nvPr>
            <p:ph type="ftr" sz="quarter" idx="11"/>
          </p:nvPr>
        </p:nvSpPr>
        <p:spPr/>
        <p:txBody>
          <a:bodyPr/>
          <a:lstStyle/>
          <a:p>
            <a:r>
              <a:rPr lang="de-DE"/>
              <a:t>SPI_Ney_Berufsorientierung u. -integration Förderbedarf Lernen 14.02.24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de-DE"/>
              <a:t>Mastertitelformat bearbeiten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8C03987-FC2B-4B22-A513-86C38C3A73DC}" type="datetime1">
              <a:rPr lang="en-US" smtClean="0"/>
              <a:t>2/21/2024</a:t>
            </a:fld>
            <a:endParaRPr lang="en-US" dirty="0"/>
          </a:p>
        </p:txBody>
      </p:sp>
      <p:sp>
        <p:nvSpPr>
          <p:cNvPr id="6" name="Footer Placeholder 5"/>
          <p:cNvSpPr>
            <a:spLocks noGrp="1"/>
          </p:cNvSpPr>
          <p:nvPr>
            <p:ph type="ftr" sz="quarter" idx="11"/>
          </p:nvPr>
        </p:nvSpPr>
        <p:spPr/>
        <p:txBody>
          <a:bodyPr/>
          <a:lstStyle/>
          <a:p>
            <a:r>
              <a:rPr lang="de-DE"/>
              <a:t>SPI_Ney_Berufsorientierung u. -integration Förderbedarf Lernen 14.02.24</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de-DE"/>
              <a:t>Mastertitelformat bearbeiten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609285" y="2851331"/>
            <a:ext cx="3893623" cy="30714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666635" y="2851331"/>
            <a:ext cx="3899798" cy="30714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B87AD69-696D-40D9-9F46-BDEF12BA311E}" type="datetime1">
              <a:rPr lang="en-US" smtClean="0"/>
              <a:t>2/21/2024</a:t>
            </a:fld>
            <a:endParaRPr lang="en-US" dirty="0"/>
          </a:p>
        </p:txBody>
      </p:sp>
      <p:sp>
        <p:nvSpPr>
          <p:cNvPr id="8" name="Footer Placeholder 7"/>
          <p:cNvSpPr>
            <a:spLocks noGrp="1"/>
          </p:cNvSpPr>
          <p:nvPr>
            <p:ph type="ftr" sz="quarter" idx="11"/>
          </p:nvPr>
        </p:nvSpPr>
        <p:spPr/>
        <p:txBody>
          <a:bodyPr/>
          <a:lstStyle/>
          <a:p>
            <a:r>
              <a:rPr lang="de-DE"/>
              <a:t>SPI_Ney_Berufsorientierung u. -integration Förderbedarf Lernen 14.02.24</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3C991F4-3743-43A0-A205-96C5C38272E1}" type="datetime1">
              <a:rPr lang="en-US" smtClean="0"/>
              <a:t>2/21/2024</a:t>
            </a:fld>
            <a:endParaRPr lang="en-US" dirty="0"/>
          </a:p>
        </p:txBody>
      </p:sp>
      <p:sp>
        <p:nvSpPr>
          <p:cNvPr id="4" name="Footer Placeholder 3"/>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10A94B8-17EC-4729-BA85-5AF6A2E0E9F5}" type="datetime1">
              <a:rPr lang="en-US" smtClean="0"/>
              <a:t>2/21/2024</a:t>
            </a:fld>
            <a:endParaRPr lang="en-US" dirty="0"/>
          </a:p>
        </p:txBody>
      </p:sp>
      <p:sp>
        <p:nvSpPr>
          <p:cNvPr id="3" name="Footer Placeholder 2"/>
          <p:cNvSpPr>
            <a:spLocks noGrp="1"/>
          </p:cNvSpPr>
          <p:nvPr>
            <p:ph type="ftr" sz="quarter" idx="11"/>
          </p:nvPr>
        </p:nvSpPr>
        <p:spPr/>
        <p:txBody>
          <a:bodyPr/>
          <a:lstStyle/>
          <a:p>
            <a:r>
              <a:rPr lang="de-DE"/>
              <a:t>SPI_Ney_Berufsorientierung u. -integration Förderbedarf Lernen 14.02.24</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16AF6FE-1BE7-4D2C-A159-376233F77051}" type="datetime1">
              <a:rPr lang="en-US" smtClean="0"/>
              <a:t>2/21/2024</a:t>
            </a:fld>
            <a:endParaRPr lang="en-US" dirty="0"/>
          </a:p>
        </p:txBody>
      </p:sp>
      <p:sp>
        <p:nvSpPr>
          <p:cNvPr id="6" name="Footer Placeholder 5"/>
          <p:cNvSpPr>
            <a:spLocks noGrp="1"/>
          </p:cNvSpPr>
          <p:nvPr>
            <p:ph type="ftr" sz="quarter" idx="11"/>
          </p:nvPr>
        </p:nvSpPr>
        <p:spPr/>
        <p:txBody>
          <a:bodyPr/>
          <a:lstStyle/>
          <a:p>
            <a:r>
              <a:rPr lang="de-DE"/>
              <a:t>SPI_Ney_Berufsorientierung u. -integration Förderbedarf Lernen 14.02.24</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4F0AEB1-0F94-4337-9716-385F2A1FB3CB}" type="datetime1">
              <a:rPr lang="en-US" smtClean="0"/>
              <a:t>2/21/2024</a:t>
            </a:fld>
            <a:endParaRPr lang="en-US" dirty="0"/>
          </a:p>
        </p:txBody>
      </p:sp>
      <p:sp>
        <p:nvSpPr>
          <p:cNvPr id="6" name="Footer Placeholder 5"/>
          <p:cNvSpPr>
            <a:spLocks noGrp="1"/>
          </p:cNvSpPr>
          <p:nvPr>
            <p:ph type="ftr" sz="quarter" idx="11"/>
          </p:nvPr>
        </p:nvSpPr>
        <p:spPr/>
        <p:txBody>
          <a:bodyPr/>
          <a:lstStyle/>
          <a:p>
            <a:r>
              <a:rPr lang="de-DE"/>
              <a:t>SPI_Ney_Berufsorientierung u. -integration Förderbedarf Lernen 14.02.24</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2DC593C2-CBD4-4AB4-8CE5-ECBADB388C01}" type="datetime1">
              <a:rPr lang="en-US" smtClean="0"/>
              <a:t>2/21/2024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de-DE"/>
              <a:t>SPI_Ney_Berufsorientierung u. -integration Förderbedarf Lernen 14.02.24</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‹Nr.›</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hell.de/ueber-uns/initiativen/shell-jugendstudie/der-podcast-diesejugend.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www.dji.de/fileadmin/user_upload/toolbox/Stuttgart_Zusammenarbeit_mit_Eltern_BO.pdf" TargetMode="External"/><Relationship Id="rId2" Type="http://schemas.openxmlformats.org/officeDocument/2006/relationships/hyperlink" Target="https://www.sinus-institut.de/media/pages/media-center/studien/barmer-jugendstudie-2022-23/b2de97e0d4-1674476178/jugendbericht-2022_2023-23-01-2023.pdf" TargetMode="External"/><Relationship Id="rId1" Type="http://schemas.openxmlformats.org/officeDocument/2006/relationships/slideLayout" Target="../slideLayouts/slideLayout2.xml"/><Relationship Id="rId5" Type="http://schemas.openxmlformats.org/officeDocument/2006/relationships/hyperlink" Target="https://www.google.com/url?sa=t&amp;rct=j&amp;q=&amp;esrc=s&amp;source=web&amp;cd=2&amp;ved=2ahUKEwjSobL4ubDpAhXE16QKHV02CycQFjABegQIBhAB&amp;url=https://www.econstor.eu/bitstream/10419/142429/1/862161193.pdf&amp;usg=AOvVaw3_mhCHT69lk8WqGQC--IPC" TargetMode="External"/><Relationship Id="rId4" Type="http://schemas.openxmlformats.org/officeDocument/2006/relationships/hyperlink" Target="https://www.kmk.org/themen/allgemeinbildende-schulen/weitere-unterrichtsinhalte-und-themen/berufliche-orientierung.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DD6CC-C519-4EEF-933F-3B2A776617F7}"/>
              </a:ext>
            </a:extLst>
          </p:cNvPr>
          <p:cNvSpPr>
            <a:spLocks noGrp="1"/>
          </p:cNvSpPr>
          <p:nvPr>
            <p:ph type="ctrTitle"/>
          </p:nvPr>
        </p:nvSpPr>
        <p:spPr>
          <a:xfrm>
            <a:off x="2611808" y="3833769"/>
            <a:ext cx="5518066" cy="1863788"/>
          </a:xfrm>
        </p:spPr>
        <p:txBody>
          <a:bodyPr>
            <a:normAutofit fontScale="90000"/>
          </a:bodyPr>
          <a:lstStyle/>
          <a:p>
            <a:r>
              <a:rPr lang="de-DE" sz="1400" dirty="0"/>
              <a:t/>
            </a:r>
            <a:br>
              <a:rPr lang="de-DE" sz="1400" dirty="0"/>
            </a:br>
            <a:r>
              <a:rPr lang="de-DE" sz="1400" dirty="0"/>
              <a:t/>
            </a:r>
            <a:br>
              <a:rPr lang="de-DE" sz="1400" dirty="0"/>
            </a:br>
            <a:r>
              <a:rPr lang="de-DE" sz="1400" dirty="0"/>
              <a:t/>
            </a:r>
            <a:br>
              <a:rPr lang="de-DE" sz="1400" dirty="0"/>
            </a:br>
            <a:r>
              <a:rPr lang="de-DE" sz="1400" dirty="0"/>
              <a:t>Eine Fortbildung i. A. der Stiftung SPI </a:t>
            </a:r>
            <a:br>
              <a:rPr lang="de-DE" sz="1400" dirty="0"/>
            </a:br>
            <a:r>
              <a:rPr lang="de-DE" sz="1400" b="1" dirty="0"/>
              <a:t>Praxis BO - Regionalpartner Süd-Ost, </a:t>
            </a:r>
            <a:br>
              <a:rPr lang="de-DE" sz="1400" b="1" dirty="0"/>
            </a:br>
            <a:r>
              <a:rPr lang="de-DE" sz="1400" dirty="0"/>
              <a:t/>
            </a:r>
            <a:br>
              <a:rPr lang="de-DE" sz="1400" dirty="0"/>
            </a:br>
            <a:r>
              <a:rPr lang="de-DE" sz="1400" dirty="0"/>
              <a:t/>
            </a:r>
            <a:br>
              <a:rPr lang="de-DE" sz="1400" dirty="0"/>
            </a:br>
            <a:r>
              <a:rPr lang="de-DE" sz="1400" dirty="0"/>
              <a:t>Input und Diskussion: </a:t>
            </a:r>
            <a:r>
              <a:rPr lang="de-DE" sz="1200" dirty="0"/>
              <a:t>Dr. Marina Ney, Prof. für Sonder- und Rehabilitationspädagogik an der BTU Cottbus - Senftenberg</a:t>
            </a:r>
            <a:br>
              <a:rPr lang="de-DE" sz="1200" dirty="0"/>
            </a:br>
            <a:endParaRPr lang="de-DE" sz="1200" dirty="0"/>
          </a:p>
        </p:txBody>
      </p:sp>
      <p:sp>
        <p:nvSpPr>
          <p:cNvPr id="3" name="Untertitel 2">
            <a:extLst>
              <a:ext uri="{FF2B5EF4-FFF2-40B4-BE49-F238E27FC236}">
                <a16:creationId xmlns:a16="http://schemas.microsoft.com/office/drawing/2014/main" id="{CCED9C69-FF3D-45CC-9E36-17EFE738C6E2}"/>
              </a:ext>
            </a:extLst>
          </p:cNvPr>
          <p:cNvSpPr>
            <a:spLocks noGrp="1"/>
          </p:cNvSpPr>
          <p:nvPr>
            <p:ph type="subTitle" idx="1"/>
          </p:nvPr>
        </p:nvSpPr>
        <p:spPr>
          <a:xfrm>
            <a:off x="2611808" y="906011"/>
            <a:ext cx="5518066" cy="2522988"/>
          </a:xfrm>
        </p:spPr>
        <p:txBody>
          <a:bodyPr/>
          <a:lstStyle/>
          <a:p>
            <a:pPr algn="l"/>
            <a:r>
              <a:rPr lang="de-DE" b="1" dirty="0"/>
              <a:t>„Berufsorientierung und Berufsintegration für Schülerinnen und Schülern mit sonderpädagogischem Förderbedarf Lernen“</a:t>
            </a:r>
          </a:p>
          <a:p>
            <a:pPr algn="l"/>
            <a:r>
              <a:rPr lang="de-DE" sz="1400" dirty="0"/>
              <a:t>Teil 1 am 14.02.2024 </a:t>
            </a:r>
          </a:p>
          <a:p>
            <a:endParaRPr lang="de-DE" dirty="0"/>
          </a:p>
        </p:txBody>
      </p:sp>
      <p:sp>
        <p:nvSpPr>
          <p:cNvPr id="4" name="Fußzeilenplatzhalter 3">
            <a:extLst>
              <a:ext uri="{FF2B5EF4-FFF2-40B4-BE49-F238E27FC236}">
                <a16:creationId xmlns:a16="http://schemas.microsoft.com/office/drawing/2014/main" id="{7A356F3B-FC56-4CDD-9612-208C5971CCB9}"/>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F420A368-5C36-4AD3-9AE8-C5A5105B2AE0}"/>
              </a:ext>
            </a:extLst>
          </p:cNvPr>
          <p:cNvSpPr>
            <a:spLocks noGrp="1"/>
          </p:cNvSpPr>
          <p:nvPr>
            <p:ph type="sldNum" sz="quarter" idx="12"/>
          </p:nvPr>
        </p:nvSpPr>
        <p:spPr/>
        <p:txBody>
          <a:bodyPr/>
          <a:lstStyle/>
          <a:p>
            <a:fld id="{6D22F896-40B5-4ADD-8801-0D06FADFA095}" type="slidenum">
              <a:rPr lang="en-US" smtClean="0"/>
              <a:t>1</a:t>
            </a:fld>
            <a:endParaRPr lang="en-US" dirty="0"/>
          </a:p>
        </p:txBody>
      </p:sp>
      <p:sp>
        <p:nvSpPr>
          <p:cNvPr id="8" name="Textfeld 7"/>
          <p:cNvSpPr txBox="1"/>
          <p:nvPr/>
        </p:nvSpPr>
        <p:spPr>
          <a:xfrm>
            <a:off x="1008185" y="6088185"/>
            <a:ext cx="11183815" cy="769815"/>
          </a:xfrm>
          <a:prstGeom prst="rect">
            <a:avLst/>
          </a:prstGeom>
          <a:solidFill>
            <a:schemeClr val="tx1"/>
          </a:solidFill>
          <a:ln>
            <a:noFill/>
          </a:ln>
        </p:spPr>
        <p:txBody>
          <a:bodyPr wrap="square" rtlCol="0">
            <a:spAutoFit/>
          </a:bodyPr>
          <a:lstStyle/>
          <a:p>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0583" y="6132147"/>
            <a:ext cx="2004121" cy="681890"/>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85" y="6118466"/>
            <a:ext cx="2907323" cy="709252"/>
          </a:xfrm>
          <a:prstGeom prst="rect">
            <a:avLst/>
          </a:prstGeom>
        </p:spPr>
      </p:pic>
    </p:spTree>
    <p:extLst>
      <p:ext uri="{BB962C8B-B14F-4D97-AF65-F5344CB8AC3E}">
        <p14:creationId xmlns:p14="http://schemas.microsoft.com/office/powerpoint/2010/main" val="213462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4902" y="331304"/>
            <a:ext cx="9683185" cy="1033473"/>
          </a:xfrm>
        </p:spPr>
        <p:txBody>
          <a:bodyPr>
            <a:normAutofit/>
          </a:bodyPr>
          <a:lstStyle/>
          <a:p>
            <a:pPr lvl="0"/>
            <a:r>
              <a:rPr lang="de-DE" sz="1800" b="1" dirty="0"/>
              <a:t>Jugendliche prekärer Milieus zu ihren Zukunftsperspektiven </a:t>
            </a:r>
            <a:r>
              <a:rPr lang="de-DE" sz="1800" dirty="0"/>
              <a:t>(SINUS Studie; S.100)</a:t>
            </a:r>
            <a:br>
              <a:rPr lang="de-DE" sz="1800" dirty="0"/>
            </a:br>
            <a:endParaRPr lang="de-DE" sz="1800" dirty="0"/>
          </a:p>
        </p:txBody>
      </p:sp>
      <p:sp>
        <p:nvSpPr>
          <p:cNvPr id="3" name="Inhaltsplatzhalter 2"/>
          <p:cNvSpPr>
            <a:spLocks noGrp="1"/>
          </p:cNvSpPr>
          <p:nvPr>
            <p:ph idx="1"/>
          </p:nvPr>
        </p:nvSpPr>
        <p:spPr>
          <a:xfrm>
            <a:off x="1514901" y="1219199"/>
            <a:ext cx="9815708" cy="5474209"/>
          </a:xfrm>
        </p:spPr>
        <p:txBody>
          <a:bodyPr>
            <a:normAutofit/>
          </a:bodyPr>
          <a:lstStyle/>
          <a:p>
            <a:pPr lvl="0">
              <a:lnSpc>
                <a:spcPct val="150000"/>
              </a:lnSpc>
            </a:pPr>
            <a:r>
              <a:rPr lang="de-DE" sz="1500" i="1" dirty="0"/>
              <a:t>Gesundheit für meine ganze Familie … Viel Geld, unendlich Geld vielleicht. Und … Weiß ich nicht … Mir Menschen zurückwünschen vielleicht, die ich in meinem Leben wiedersehen will. </a:t>
            </a:r>
            <a:r>
              <a:rPr lang="de-DE" sz="1500" dirty="0"/>
              <a:t>(männlich, 14 Jahre)</a:t>
            </a:r>
          </a:p>
          <a:p>
            <a:pPr lvl="0">
              <a:lnSpc>
                <a:spcPct val="150000"/>
              </a:lnSpc>
            </a:pPr>
            <a:endParaRPr lang="de-DE" sz="1500" i="1" dirty="0"/>
          </a:p>
          <a:p>
            <a:pPr lvl="0">
              <a:lnSpc>
                <a:spcPct val="150000"/>
              </a:lnSpc>
            </a:pPr>
            <a:r>
              <a:rPr lang="de-DE" sz="1500" i="1" dirty="0"/>
              <a:t> ” Wünsche? Ein schönes Haus, genügend Geld, wahre Freunde, schöne Familie, guter Job</a:t>
            </a:r>
            <a:r>
              <a:rPr lang="de-DE" sz="1500" dirty="0"/>
              <a:t>. (weiblich, 14 Jahre, Migrationshintergrund) ”</a:t>
            </a:r>
          </a:p>
          <a:p>
            <a:pPr lvl="0">
              <a:lnSpc>
                <a:spcPct val="150000"/>
              </a:lnSpc>
            </a:pPr>
            <a:r>
              <a:rPr lang="de-DE" sz="1500" i="1" dirty="0"/>
              <a:t> Ein Dach überm Kopf zu haben. </a:t>
            </a:r>
            <a:r>
              <a:rPr lang="de-DE" sz="1500" dirty="0"/>
              <a:t>(männlich, 14 Jahre, Migrationshintergrund)</a:t>
            </a:r>
          </a:p>
          <a:p>
            <a:pPr lvl="0">
              <a:lnSpc>
                <a:spcPct val="150000"/>
              </a:lnSpc>
            </a:pPr>
            <a:endParaRPr lang="de-DE" sz="1500" i="1" dirty="0"/>
          </a:p>
          <a:p>
            <a:pPr lvl="0">
              <a:lnSpc>
                <a:spcPct val="150000"/>
              </a:lnSpc>
            </a:pPr>
            <a:r>
              <a:rPr lang="de-DE" sz="1500" i="1" dirty="0"/>
              <a:t> ” Also wichtig im Leben ist es mir, einen guten Job zu haben. Wo ich mir das leisten kann, was ich brauche. Nicht Gucci oder so, aber wenn ich Schuhe haben will, dass ich nicht rechnen muss. Dass ich das Mindeste haben kann und dass ich meinem Kind auch was geben kann. Und dass ich nie das Problem haben muss, ich habe kein Geld für Essen oder der Kühlschrank ist leer oder so. Also ein normales Leben führen zu können und einen guten Abschluss zu schaffen. Eine schöne Familie zu haben. </a:t>
            </a:r>
            <a:r>
              <a:rPr lang="de-DE" sz="1500" dirty="0"/>
              <a:t>(weiblich, 15 Jahre,) </a:t>
            </a:r>
          </a:p>
        </p:txBody>
      </p:sp>
      <p:sp>
        <p:nvSpPr>
          <p:cNvPr id="4" name="Fußzeilenplatzhalter 3"/>
          <p:cNvSpPr>
            <a:spLocks noGrp="1"/>
          </p:cNvSpPr>
          <p:nvPr>
            <p:ph type="ftr" sz="quarter" idx="11"/>
          </p:nvPr>
        </p:nvSpPr>
        <p:spPr/>
        <p:txBody>
          <a:bodyPr/>
          <a:lstStyle/>
          <a:p>
            <a:r>
              <a:rPr lang="de-DE"/>
              <a:t>SPI_Ney_Berufsorientierung u. -integration Förderbedarf Lernen 14.02.24</a:t>
            </a:r>
          </a:p>
        </p:txBody>
      </p:sp>
      <p:sp>
        <p:nvSpPr>
          <p:cNvPr id="5" name="Foliennummernplatzhalter 4"/>
          <p:cNvSpPr>
            <a:spLocks noGrp="1"/>
          </p:cNvSpPr>
          <p:nvPr>
            <p:ph type="sldNum" sz="quarter" idx="12"/>
          </p:nvPr>
        </p:nvSpPr>
        <p:spPr/>
        <p:txBody>
          <a:bodyPr/>
          <a:lstStyle/>
          <a:p>
            <a:fld id="{A42B8871-CCA0-4526-A7FA-52BB5F0A09D6}" type="slidenum">
              <a:rPr lang="de-DE" smtClean="0"/>
              <a:t>10</a:t>
            </a:fld>
            <a:endParaRPr lang="de-DE"/>
          </a:p>
        </p:txBody>
      </p:sp>
    </p:spTree>
    <p:extLst>
      <p:ext uri="{BB962C8B-B14F-4D97-AF65-F5344CB8AC3E}">
        <p14:creationId xmlns:p14="http://schemas.microsoft.com/office/powerpoint/2010/main" val="128844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1B0BE-BD98-42D6-B5D4-069DA6432969}"/>
              </a:ext>
            </a:extLst>
          </p:cNvPr>
          <p:cNvSpPr>
            <a:spLocks noGrp="1"/>
          </p:cNvSpPr>
          <p:nvPr>
            <p:ph type="title"/>
          </p:nvPr>
        </p:nvSpPr>
        <p:spPr>
          <a:xfrm>
            <a:off x="2585304" y="1669774"/>
            <a:ext cx="8538497" cy="5023633"/>
          </a:xfrm>
        </p:spPr>
        <p:txBody>
          <a:bodyPr>
            <a:normAutofit fontScale="90000"/>
          </a:bodyPr>
          <a:lstStyle/>
          <a:p>
            <a:pPr algn="l"/>
            <a:r>
              <a:rPr lang="de-DE" sz="2000" dirty="0">
                <a:solidFill>
                  <a:srgbClr val="FF0000"/>
                </a:solidFill>
              </a:rPr>
              <a:t/>
            </a:r>
            <a:br>
              <a:rPr lang="de-DE" sz="2000" dirty="0">
                <a:solidFill>
                  <a:srgbClr val="FF0000"/>
                </a:solidFill>
              </a:rPr>
            </a:br>
            <a:r>
              <a:rPr lang="de-DE" sz="1800" dirty="0"/>
              <a:t>-</a:t>
            </a:r>
            <a:r>
              <a:rPr lang="de-DE" sz="1800" dirty="0">
                <a:solidFill>
                  <a:srgbClr val="FF0000"/>
                </a:solidFill>
              </a:rPr>
              <a:t> </a:t>
            </a:r>
            <a:r>
              <a:rPr lang="de-DE" sz="1800" dirty="0"/>
              <a:t>Wille zu Verbesserungen und Träume (Familie, Sicherheit; u.a. finanzielle)</a:t>
            </a:r>
            <a:br>
              <a:rPr lang="de-DE" sz="1800" dirty="0"/>
            </a:br>
            <a:r>
              <a:rPr lang="de-DE" sz="1800" dirty="0"/>
              <a:t/>
            </a:r>
            <a:br>
              <a:rPr lang="de-DE" sz="1800" dirty="0"/>
            </a:br>
            <a:r>
              <a:rPr lang="de-DE" sz="1800" dirty="0"/>
              <a:t>- Überzeugung, dass Leistung nicht lohnt  – Warum?</a:t>
            </a:r>
            <a:br>
              <a:rPr lang="de-DE" sz="1800" dirty="0"/>
            </a:br>
            <a:r>
              <a:rPr lang="de-DE" sz="1800" dirty="0"/>
              <a:t/>
            </a:r>
            <a:br>
              <a:rPr lang="de-DE" sz="1800" dirty="0"/>
            </a:br>
            <a:r>
              <a:rPr lang="de-DE" sz="1800" dirty="0"/>
              <a:t>- Geringes Vertrauen in Hilfesysteme </a:t>
            </a:r>
            <a:br>
              <a:rPr lang="de-DE" sz="1800" dirty="0"/>
            </a:br>
            <a:r>
              <a:rPr lang="de-DE" sz="1800" dirty="0"/>
              <a:t/>
            </a:r>
            <a:br>
              <a:rPr lang="de-DE" sz="1800" dirty="0"/>
            </a:br>
            <a:r>
              <a:rPr lang="de-DE" sz="1800" dirty="0"/>
              <a:t>- Integrationswille</a:t>
            </a:r>
            <a:br>
              <a:rPr lang="de-DE" sz="1800" dirty="0"/>
            </a:br>
            <a:r>
              <a:rPr lang="de-DE" sz="1800" dirty="0"/>
              <a:t/>
            </a:r>
            <a:br>
              <a:rPr lang="de-DE" sz="1800" dirty="0"/>
            </a:br>
            <a:r>
              <a:rPr lang="de-DE" sz="1800" dirty="0"/>
              <a:t>- Rolle von Vorbildern und Idolen </a:t>
            </a:r>
            <a:br>
              <a:rPr lang="de-DE" sz="1800" dirty="0"/>
            </a:br>
            <a:r>
              <a:rPr lang="de-DE" sz="1800" dirty="0"/>
              <a:t/>
            </a:r>
            <a:br>
              <a:rPr lang="de-DE" sz="1800" dirty="0"/>
            </a:br>
            <a:r>
              <a:rPr lang="de-DE" sz="1600" dirty="0"/>
              <a:t/>
            </a:r>
            <a:br>
              <a:rPr lang="de-DE" sz="1600" dirty="0"/>
            </a:br>
            <a:r>
              <a:rPr lang="de-DE" sz="1600" dirty="0"/>
              <a:t/>
            </a:r>
            <a:br>
              <a:rPr lang="de-DE" sz="1600" dirty="0"/>
            </a:br>
            <a:r>
              <a:rPr lang="de-DE" sz="1600" dirty="0"/>
              <a:t>- </a:t>
            </a:r>
            <a:r>
              <a:rPr lang="de-DE" sz="1800" dirty="0"/>
              <a:t>Die Orientierung auf Leistung -Schulabschluss, Ausbildung- (Wachstumsbedürfnis) erzeugt </a:t>
            </a:r>
            <a:br>
              <a:rPr lang="de-DE" sz="1800" dirty="0"/>
            </a:br>
            <a:r>
              <a:rPr lang="de-DE" sz="1800" dirty="0"/>
              <a:t>  ohne Unterstützung eine tendenziell schwache Motivation.</a:t>
            </a:r>
            <a:br>
              <a:rPr lang="de-DE" sz="1800" dirty="0"/>
            </a:br>
            <a:r>
              <a:rPr lang="de-DE" sz="1800" dirty="0"/>
              <a:t/>
            </a:r>
            <a:br>
              <a:rPr lang="de-DE" sz="1800" dirty="0"/>
            </a:br>
            <a:r>
              <a:rPr lang="de-DE" sz="1800" dirty="0"/>
              <a:t>- Finanzielle Affinität (Sicherheitsbedürfnis) sowie </a:t>
            </a:r>
            <a:br>
              <a:rPr lang="de-DE" sz="1800" dirty="0"/>
            </a:br>
            <a:r>
              <a:rPr lang="de-DE" sz="1800" dirty="0"/>
              <a:t/>
            </a:r>
            <a:br>
              <a:rPr lang="de-DE" sz="1800" dirty="0"/>
            </a:br>
            <a:r>
              <a:rPr lang="de-DE" sz="1800" dirty="0"/>
              <a:t>- Familie, Freunde, Vorbilder u. deren Werte (Zugehörigkeitsbedürfnis) wirken tendenziell stärker.</a:t>
            </a:r>
            <a:br>
              <a:rPr lang="de-DE" sz="1800" dirty="0"/>
            </a:br>
            <a:r>
              <a:rPr lang="de-DE" sz="1600" dirty="0">
                <a:solidFill>
                  <a:srgbClr val="FF0000"/>
                </a:solidFill>
              </a:rPr>
              <a:t/>
            </a:r>
            <a:br>
              <a:rPr lang="de-DE" sz="1600" dirty="0">
                <a:solidFill>
                  <a:srgbClr val="FF0000"/>
                </a:solidFill>
              </a:rPr>
            </a:br>
            <a:r>
              <a:rPr lang="de-DE" sz="1600" dirty="0">
                <a:solidFill>
                  <a:srgbClr val="FF0000"/>
                </a:solidFill>
              </a:rPr>
              <a:t/>
            </a:r>
            <a:br>
              <a:rPr lang="de-DE" sz="1600" dirty="0">
                <a:solidFill>
                  <a:srgbClr val="FF0000"/>
                </a:solidFill>
              </a:rPr>
            </a:br>
            <a:endParaRPr lang="de-DE" sz="1600" dirty="0">
              <a:solidFill>
                <a:srgbClr val="FF0000"/>
              </a:solidFill>
            </a:endParaRPr>
          </a:p>
        </p:txBody>
      </p:sp>
      <p:sp>
        <p:nvSpPr>
          <p:cNvPr id="4" name="Fußzeilenplatzhalter 3">
            <a:extLst>
              <a:ext uri="{FF2B5EF4-FFF2-40B4-BE49-F238E27FC236}">
                <a16:creationId xmlns:a16="http://schemas.microsoft.com/office/drawing/2014/main" id="{D8A28F51-9876-41F8-A1FD-4C6FDFB92C5F}"/>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32A2BD9D-1B16-4932-8E58-3D33C41CDD10}"/>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Pfeil: nach unten gekrümmt 6">
            <a:extLst>
              <a:ext uri="{FF2B5EF4-FFF2-40B4-BE49-F238E27FC236}">
                <a16:creationId xmlns:a16="http://schemas.microsoft.com/office/drawing/2014/main" id="{4FB4F28B-D7AC-42F3-AC81-18DB8DDE57D1}"/>
              </a:ext>
            </a:extLst>
          </p:cNvPr>
          <p:cNvSpPr/>
          <p:nvPr/>
        </p:nvSpPr>
        <p:spPr>
          <a:xfrm>
            <a:off x="7207546" y="3768867"/>
            <a:ext cx="730506" cy="45734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Inhaltsplatzhalter 7">
            <a:extLst>
              <a:ext uri="{FF2B5EF4-FFF2-40B4-BE49-F238E27FC236}">
                <a16:creationId xmlns:a16="http://schemas.microsoft.com/office/drawing/2014/main" id="{50579A13-C142-4B03-9AD7-E1EADC4A2DAE}"/>
              </a:ext>
            </a:extLst>
          </p:cNvPr>
          <p:cNvSpPr>
            <a:spLocks noGrp="1"/>
          </p:cNvSpPr>
          <p:nvPr>
            <p:ph idx="1"/>
          </p:nvPr>
        </p:nvSpPr>
        <p:spPr>
          <a:xfrm>
            <a:off x="2729948" y="384314"/>
            <a:ext cx="7840191" cy="1378226"/>
          </a:xfrm>
        </p:spPr>
        <p:txBody>
          <a:bodyPr/>
          <a:lstStyle/>
          <a:p>
            <a:pPr marL="0" indent="0">
              <a:buNone/>
            </a:pPr>
            <a:r>
              <a:rPr lang="de-DE" dirty="0"/>
              <a:t>Aussagen zu/von </a:t>
            </a:r>
            <a:r>
              <a:rPr lang="de-DE" dirty="0" err="1"/>
              <a:t>SuS</a:t>
            </a:r>
            <a:r>
              <a:rPr lang="de-DE" dirty="0"/>
              <a:t> in sozialer Benachteiligung? </a:t>
            </a:r>
          </a:p>
        </p:txBody>
      </p:sp>
    </p:spTree>
    <p:extLst>
      <p:ext uri="{BB962C8B-B14F-4D97-AF65-F5344CB8AC3E}">
        <p14:creationId xmlns:p14="http://schemas.microsoft.com/office/powerpoint/2010/main" val="73868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18EE5-3A81-4639-BF57-F205E56A08E4}"/>
              </a:ext>
            </a:extLst>
          </p:cNvPr>
          <p:cNvSpPr>
            <a:spLocks noGrp="1"/>
          </p:cNvSpPr>
          <p:nvPr>
            <p:ph type="title"/>
          </p:nvPr>
        </p:nvSpPr>
        <p:spPr>
          <a:xfrm>
            <a:off x="1593908" y="385895"/>
            <a:ext cx="9680896" cy="763398"/>
          </a:xfrm>
          <a:solidFill>
            <a:schemeClr val="accent1">
              <a:lumMod val="60000"/>
              <a:lumOff val="40000"/>
            </a:schemeClr>
          </a:solidFill>
        </p:spPr>
        <p:txBody>
          <a:bodyPr>
            <a:normAutofit/>
          </a:bodyPr>
          <a:lstStyle/>
          <a:p>
            <a:pPr algn="l"/>
            <a:r>
              <a:rPr lang="de-DE" sz="2000" dirty="0">
                <a:solidFill>
                  <a:srgbClr val="FF0000"/>
                </a:solidFill>
              </a:rPr>
              <a:t>Für die Berufsorientierung halten wir fest:</a:t>
            </a:r>
            <a:br>
              <a:rPr lang="de-DE" sz="2000" dirty="0">
                <a:solidFill>
                  <a:srgbClr val="FF0000"/>
                </a:solidFill>
              </a:rPr>
            </a:br>
            <a:r>
              <a:rPr lang="de-DE" sz="2000" dirty="0">
                <a:solidFill>
                  <a:srgbClr val="FF0000"/>
                </a:solidFill>
              </a:rPr>
              <a:t>2.</a:t>
            </a:r>
          </a:p>
        </p:txBody>
      </p:sp>
      <p:sp>
        <p:nvSpPr>
          <p:cNvPr id="3" name="Inhaltsplatzhalter 2">
            <a:extLst>
              <a:ext uri="{FF2B5EF4-FFF2-40B4-BE49-F238E27FC236}">
                <a16:creationId xmlns:a16="http://schemas.microsoft.com/office/drawing/2014/main" id="{DEB04519-FA1F-4696-BCCD-779BA872B432}"/>
              </a:ext>
            </a:extLst>
          </p:cNvPr>
          <p:cNvSpPr>
            <a:spLocks noGrp="1"/>
          </p:cNvSpPr>
          <p:nvPr>
            <p:ph idx="1"/>
          </p:nvPr>
        </p:nvSpPr>
        <p:spPr>
          <a:xfrm>
            <a:off x="1593908" y="1272209"/>
            <a:ext cx="9680896" cy="5585791"/>
          </a:xfrm>
        </p:spPr>
        <p:txBody>
          <a:bodyPr>
            <a:normAutofit fontScale="77500" lnSpcReduction="20000"/>
          </a:bodyPr>
          <a:lstStyle/>
          <a:p>
            <a:endParaRPr lang="de-DE" dirty="0"/>
          </a:p>
          <a:p>
            <a:pPr>
              <a:lnSpc>
                <a:spcPct val="170000"/>
              </a:lnSpc>
            </a:pPr>
            <a:r>
              <a:rPr lang="de-DE" sz="2100" dirty="0"/>
              <a:t>Wir versuchen </a:t>
            </a:r>
            <a:r>
              <a:rPr lang="de-DE" sz="2100" u="sng" dirty="0"/>
              <a:t>über</a:t>
            </a:r>
            <a:r>
              <a:rPr lang="de-DE" sz="2100" dirty="0"/>
              <a:t> die Werte und grundlegenden Bedürfnisse nach Sicherung, Zugehörigkeit und Anerkennung auf Leistung/(Aus-)Bildung zu orientieren.</a:t>
            </a:r>
          </a:p>
          <a:p>
            <a:pPr lvl="1"/>
            <a:r>
              <a:rPr lang="de-DE" dirty="0"/>
              <a:t>Z.B. über passende Fragen, Impulse, Trigger</a:t>
            </a:r>
          </a:p>
          <a:p>
            <a:pPr lvl="1">
              <a:lnSpc>
                <a:spcPct val="170000"/>
              </a:lnSpc>
            </a:pPr>
            <a:r>
              <a:rPr lang="de-DE" dirty="0"/>
              <a:t>Z. B. werden zur Shell-Studie Podcasts und kurze Videos angeboten, die Stimmen von Jugendlichen, die widersprüchlich-provokant wirken dürfen. Sie bieten Anlass zur Auseinandersetzung in indirekter Form auf Augenhöhe; anders als in institutionellen Gesprächen, in denen eine sozial erwünschte Erwartungshaltung signalisiert wird. </a:t>
            </a:r>
            <a:r>
              <a:rPr lang="de-DE" dirty="0">
                <a:solidFill>
                  <a:schemeClr val="accent3">
                    <a:lumMod val="60000"/>
                    <a:lumOff val="40000"/>
                  </a:schemeClr>
                </a:solidFill>
              </a:rPr>
              <a:t>(</a:t>
            </a:r>
            <a:r>
              <a:rPr lang="de-DE" u="sng" dirty="0">
                <a:solidFill>
                  <a:schemeClr val="accent3">
                    <a:lumMod val="60000"/>
                    <a:lumOff val="40000"/>
                  </a:schemeClr>
                </a:solidFill>
                <a:hlinkClick r:id="rId2">
                  <a:extLst>
                    <a:ext uri="{A12FA001-AC4F-418D-AE19-62706E023703}">
                      <ahyp:hlinkClr xmlns:ahyp="http://schemas.microsoft.com/office/drawing/2018/hyperlinkcolor" xmlns="" val="tx"/>
                    </a:ext>
                  </a:extLst>
                </a:hlinkClick>
              </a:rPr>
              <a:t>https://www.shell.de/ueber-uns/initiativen/shell-jugendstudie/der-podcast-diesejugend.html</a:t>
            </a:r>
            <a:r>
              <a:rPr lang="de-DE" u="sng" dirty="0">
                <a:solidFill>
                  <a:schemeClr val="accent3">
                    <a:lumMod val="60000"/>
                    <a:lumOff val="40000"/>
                  </a:schemeClr>
                </a:solidFill>
              </a:rPr>
              <a:t>)</a:t>
            </a:r>
          </a:p>
          <a:p>
            <a:pPr marL="457200" lvl="1" indent="0">
              <a:buNone/>
            </a:pPr>
            <a:endParaRPr lang="de-DE" dirty="0"/>
          </a:p>
          <a:p>
            <a:pPr marL="349250" indent="-342900">
              <a:lnSpc>
                <a:spcPct val="170000"/>
              </a:lnSpc>
            </a:pPr>
            <a:r>
              <a:rPr lang="de-DE" sz="2100" dirty="0"/>
              <a:t>Wir müssen damit rechnen, akzeptieren und „aushalten“, dass eine andere, als die Ausbildungskarriere vorerst dominiert (Hiller 2007) und gleichzeitig die offene Tür zeigen.</a:t>
            </a:r>
          </a:p>
          <a:p>
            <a:pPr marL="349250" indent="-342900">
              <a:lnSpc>
                <a:spcPct val="170000"/>
              </a:lnSpc>
            </a:pPr>
            <a:r>
              <a:rPr lang="de-DE" sz="2100" dirty="0"/>
              <a:t>Die Fähigkeit, sich langfristig zu orientieren ist bei Schülerinnen und Schüler mit Förderbedarf weniger gut vorhanden.</a:t>
            </a:r>
          </a:p>
          <a:p>
            <a:pPr marL="457200" lvl="1" indent="0">
              <a:buNone/>
            </a:pPr>
            <a:endParaRPr lang="de-DE" sz="2600" dirty="0"/>
          </a:p>
          <a:p>
            <a:endParaRPr lang="de-DE" dirty="0"/>
          </a:p>
        </p:txBody>
      </p:sp>
      <p:sp>
        <p:nvSpPr>
          <p:cNvPr id="4" name="Fußzeilenplatzhalter 3">
            <a:extLst>
              <a:ext uri="{FF2B5EF4-FFF2-40B4-BE49-F238E27FC236}">
                <a16:creationId xmlns:a16="http://schemas.microsoft.com/office/drawing/2014/main" id="{968D9F67-367B-40C4-804F-3078E6BDFAD8}"/>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D32CB6AB-DE1E-4F86-9EF9-876AFF39E959}"/>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76256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0416" y="365125"/>
            <a:ext cx="10333383" cy="3231515"/>
          </a:xfrm>
          <a:solidFill>
            <a:schemeClr val="accent1">
              <a:lumMod val="40000"/>
              <a:lumOff val="60000"/>
            </a:schemeClr>
          </a:solidFill>
        </p:spPr>
        <p:txBody>
          <a:bodyPr>
            <a:normAutofit/>
          </a:bodyPr>
          <a:lstStyle/>
          <a:p>
            <a:r>
              <a:rPr lang="de-DE" b="1" dirty="0">
                <a:solidFill>
                  <a:schemeClr val="accent2">
                    <a:lumMod val="50000"/>
                  </a:schemeClr>
                </a:solidFill>
              </a:rPr>
              <a:t>Hillers Konzept der</a:t>
            </a:r>
            <a:br>
              <a:rPr lang="de-DE" b="1" dirty="0">
                <a:solidFill>
                  <a:schemeClr val="accent2">
                    <a:lumMod val="50000"/>
                  </a:schemeClr>
                </a:solidFill>
              </a:rPr>
            </a:br>
            <a:r>
              <a:rPr lang="de-DE" b="1" dirty="0">
                <a:solidFill>
                  <a:schemeClr val="accent2">
                    <a:lumMod val="50000"/>
                  </a:schemeClr>
                </a:solidFill>
              </a:rPr>
              <a:t>Teilkarrieren</a:t>
            </a:r>
          </a:p>
        </p:txBody>
      </p:sp>
      <p:sp>
        <p:nvSpPr>
          <p:cNvPr id="3" name="Inhaltsplatzhalter 2"/>
          <p:cNvSpPr>
            <a:spLocks noGrp="1"/>
          </p:cNvSpPr>
          <p:nvPr>
            <p:ph idx="1"/>
          </p:nvPr>
        </p:nvSpPr>
        <p:spPr>
          <a:xfrm>
            <a:off x="1020416" y="4284617"/>
            <a:ext cx="10333384" cy="1892346"/>
          </a:xfrm>
        </p:spPr>
        <p:txBody>
          <a:bodyPr>
            <a:normAutofit/>
          </a:bodyPr>
          <a:lstStyle/>
          <a:p>
            <a:pPr marL="0" indent="0">
              <a:buNone/>
            </a:pPr>
            <a:r>
              <a:rPr lang="de-DE" sz="2000" dirty="0"/>
              <a:t>HILLER (1994, 2007) </a:t>
            </a:r>
            <a:r>
              <a:rPr lang="de-DE" dirty="0"/>
              <a:t>betrachtet </a:t>
            </a:r>
            <a:r>
              <a:rPr lang="de-DE" sz="2000" dirty="0"/>
              <a:t>die Übergänge und die biographischen Entwicklungsmuster sozial benachteiligter </a:t>
            </a:r>
            <a:r>
              <a:rPr lang="de-DE" dirty="0"/>
              <a:t>Jugendlicher</a:t>
            </a:r>
            <a:r>
              <a:rPr lang="de-DE" sz="2000" dirty="0"/>
              <a:t> während und nach ihrem Schulbesuch.</a:t>
            </a:r>
          </a:p>
        </p:txBody>
      </p:sp>
      <p:sp>
        <p:nvSpPr>
          <p:cNvPr id="5" name="Fußzeilenplatzhalter 4"/>
          <p:cNvSpPr>
            <a:spLocks noGrp="1"/>
          </p:cNvSpPr>
          <p:nvPr>
            <p:ph type="ftr" sz="quarter" idx="11"/>
          </p:nvPr>
        </p:nvSpPr>
        <p:spPr/>
        <p:txBody>
          <a:bodyPr/>
          <a:lstStyle/>
          <a:p>
            <a:r>
              <a:rPr lang="de-DE"/>
              <a:t>SPI_Ney_Berufsorientierung u. -integration Förderbedarf Lernen 14.02.24</a:t>
            </a:r>
          </a:p>
        </p:txBody>
      </p:sp>
      <p:sp>
        <p:nvSpPr>
          <p:cNvPr id="6" name="Foliennummernplatzhalter 5"/>
          <p:cNvSpPr>
            <a:spLocks noGrp="1"/>
          </p:cNvSpPr>
          <p:nvPr>
            <p:ph type="sldNum" sz="quarter" idx="12"/>
          </p:nvPr>
        </p:nvSpPr>
        <p:spPr/>
        <p:txBody>
          <a:bodyPr/>
          <a:lstStyle/>
          <a:p>
            <a:fld id="{9E9BC461-0CD8-4119-8C92-F383E56DF1BB}" type="slidenum">
              <a:rPr lang="de-DE" smtClean="0"/>
              <a:t>13</a:t>
            </a:fld>
            <a:endParaRPr lang="de-DE"/>
          </a:p>
        </p:txBody>
      </p:sp>
      <p:pic>
        <p:nvPicPr>
          <p:cNvPr id="7" name="Grafik 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419378" y="365125"/>
            <a:ext cx="3776189" cy="3231515"/>
          </a:xfrm>
          <a:prstGeom prst="rect">
            <a:avLst/>
          </a:prstGeom>
          <a:ln>
            <a:solidFill>
              <a:schemeClr val="accent1"/>
            </a:solidFill>
          </a:ln>
        </p:spPr>
      </p:pic>
    </p:spTree>
    <p:extLst>
      <p:ext uri="{BB962C8B-B14F-4D97-AF65-F5344CB8AC3E}">
        <p14:creationId xmlns:p14="http://schemas.microsoft.com/office/powerpoint/2010/main" val="135136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4416" y="274638"/>
            <a:ext cx="7666383" cy="850106"/>
          </a:xfrm>
        </p:spPr>
        <p:txBody>
          <a:bodyPr>
            <a:normAutofit/>
          </a:bodyPr>
          <a:lstStyle/>
          <a:p>
            <a:pPr algn="l"/>
            <a:r>
              <a:rPr lang="de-DE" sz="2400" b="1" dirty="0"/>
              <a:t/>
            </a:r>
            <a:br>
              <a:rPr lang="de-DE" sz="2400" b="1" dirty="0"/>
            </a:br>
            <a:r>
              <a:rPr lang="de-DE" sz="1800" b="1" dirty="0" err="1"/>
              <a:t>Hiller`s</a:t>
            </a:r>
            <a:r>
              <a:rPr lang="de-DE" sz="1800" b="1" dirty="0"/>
              <a:t> Konzept der Teilkarrieren</a:t>
            </a:r>
          </a:p>
        </p:txBody>
      </p:sp>
      <p:sp>
        <p:nvSpPr>
          <p:cNvPr id="3" name="Inhaltsplatzhalter 2"/>
          <p:cNvSpPr>
            <a:spLocks noGrp="1"/>
          </p:cNvSpPr>
          <p:nvPr>
            <p:ph idx="1"/>
          </p:nvPr>
        </p:nvSpPr>
        <p:spPr>
          <a:xfrm>
            <a:off x="1590260" y="1378226"/>
            <a:ext cx="8620539" cy="5205136"/>
          </a:xfrm>
        </p:spPr>
        <p:txBody>
          <a:bodyPr>
            <a:normAutofit fontScale="47500" lnSpcReduction="20000"/>
          </a:bodyPr>
          <a:lstStyle/>
          <a:p>
            <a:pPr marL="0" indent="0">
              <a:buNone/>
            </a:pPr>
            <a:r>
              <a:rPr lang="de-DE" sz="2900" b="1" dirty="0"/>
              <a:t>Zielgruppe: </a:t>
            </a:r>
          </a:p>
          <a:p>
            <a:pPr marL="0" indent="0">
              <a:buNone/>
            </a:pPr>
            <a:r>
              <a:rPr lang="de-DE" sz="2900" dirty="0"/>
              <a:t>- Junge Menschen in Sozialräumen an der Grenze zur Respektabilität oder darunter  sowie Jugendliche und junge Erwachsene mit Lernbeeinträchtigung</a:t>
            </a:r>
          </a:p>
          <a:p>
            <a:pPr marL="0" indent="0">
              <a:buNone/>
            </a:pPr>
            <a:r>
              <a:rPr lang="de-DE" sz="2900" b="1" dirty="0"/>
              <a:t>Ausgangspunkt:</a:t>
            </a:r>
          </a:p>
          <a:p>
            <a:pPr marL="0" indent="0">
              <a:buNone/>
            </a:pPr>
            <a:r>
              <a:rPr lang="de-DE" sz="2900" dirty="0"/>
              <a:t>Beachten verschlungener </a:t>
            </a:r>
            <a:r>
              <a:rPr lang="de-DE" sz="2900" b="1" i="1" dirty="0"/>
              <a:t>„Teilkarrieren“, </a:t>
            </a:r>
            <a:r>
              <a:rPr lang="de-DE" sz="2900" dirty="0"/>
              <a:t>die den Entwicklungsverlauf beeinflussen:</a:t>
            </a:r>
          </a:p>
          <a:p>
            <a:pPr marL="0" indent="0">
              <a:buNone/>
            </a:pPr>
            <a:r>
              <a:rPr lang="de-DE" sz="2900" dirty="0"/>
              <a:t>		</a:t>
            </a:r>
            <a:r>
              <a:rPr lang="de-DE" sz="2900" b="1" i="1" dirty="0"/>
              <a:t>1. Ausbildung/Beschäftigung</a:t>
            </a:r>
          </a:p>
          <a:p>
            <a:pPr marL="0" indent="0">
              <a:buNone/>
            </a:pPr>
            <a:r>
              <a:rPr lang="de-DE" sz="2900" i="1" dirty="0"/>
              <a:t>		2. Finanzen</a:t>
            </a:r>
          </a:p>
          <a:p>
            <a:pPr marL="0" indent="0">
              <a:buNone/>
            </a:pPr>
            <a:r>
              <a:rPr lang="de-DE" sz="2900" i="1" dirty="0"/>
              <a:t>		3. Soziales Netz</a:t>
            </a:r>
          </a:p>
          <a:p>
            <a:pPr marL="0" indent="0">
              <a:buNone/>
            </a:pPr>
            <a:r>
              <a:rPr lang="de-DE" sz="2900" i="1" dirty="0"/>
              <a:t>		4. Zivilkompetenz/Selbstverwaltung</a:t>
            </a:r>
          </a:p>
          <a:p>
            <a:pPr marL="0" indent="0">
              <a:buNone/>
            </a:pPr>
            <a:r>
              <a:rPr lang="de-DE" sz="2900" i="1" dirty="0"/>
              <a:t>		5. Zeitmanagement</a:t>
            </a:r>
          </a:p>
          <a:p>
            <a:pPr marL="0" indent="0">
              <a:buNone/>
            </a:pPr>
            <a:r>
              <a:rPr lang="de-DE" sz="2900" i="1" dirty="0"/>
              <a:t>		6. Gesundheit/(Gesundheitskompetenz)</a:t>
            </a:r>
          </a:p>
          <a:p>
            <a:pPr marL="0" indent="0">
              <a:buNone/>
            </a:pPr>
            <a:r>
              <a:rPr lang="de-DE" sz="2900" i="1" dirty="0"/>
              <a:t>		7. Legalität/(Devianz/Delinquenz)</a:t>
            </a:r>
          </a:p>
          <a:p>
            <a:pPr marL="0" indent="0">
              <a:buNone/>
            </a:pPr>
            <a:r>
              <a:rPr lang="de-DE" sz="2900" i="1" dirty="0"/>
              <a:t>		8. Wohnung</a:t>
            </a:r>
          </a:p>
          <a:p>
            <a:pPr marL="0" indent="0">
              <a:buNone/>
            </a:pPr>
            <a:endParaRPr lang="de-DE" dirty="0"/>
          </a:p>
        </p:txBody>
      </p:sp>
      <p:sp>
        <p:nvSpPr>
          <p:cNvPr id="4" name="Fußzeilenplatzhalter 3"/>
          <p:cNvSpPr>
            <a:spLocks noGrp="1"/>
          </p:cNvSpPr>
          <p:nvPr>
            <p:ph type="ftr" sz="quarter" idx="11"/>
          </p:nvPr>
        </p:nvSpPr>
        <p:spPr/>
        <p:txBody>
          <a:bodyPr/>
          <a:lstStyle/>
          <a:p>
            <a:r>
              <a:rPr lang="de-DE"/>
              <a:t>SPI_Ney_Berufsorientierung u. -integration Förderbedarf Lernen 14.02.24</a:t>
            </a:r>
          </a:p>
        </p:txBody>
      </p:sp>
      <p:sp>
        <p:nvSpPr>
          <p:cNvPr id="5" name="Foliennummernplatzhalter 4"/>
          <p:cNvSpPr>
            <a:spLocks noGrp="1"/>
          </p:cNvSpPr>
          <p:nvPr>
            <p:ph type="sldNum" sz="quarter" idx="12"/>
          </p:nvPr>
        </p:nvSpPr>
        <p:spPr/>
        <p:txBody>
          <a:bodyPr/>
          <a:lstStyle/>
          <a:p>
            <a:fld id="{63F78901-1FAD-46DE-9449-82BAB8F51331}" type="slidenum">
              <a:rPr lang="de-DE" smtClean="0"/>
              <a:t>14</a:t>
            </a:fld>
            <a:endParaRPr lang="de-DE"/>
          </a:p>
        </p:txBody>
      </p:sp>
    </p:spTree>
    <p:extLst>
      <p:ext uri="{BB962C8B-B14F-4D97-AF65-F5344CB8AC3E}">
        <p14:creationId xmlns:p14="http://schemas.microsoft.com/office/powerpoint/2010/main" val="6050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BFFB7-B4AE-4665-9322-F7C9C70A1F3B}"/>
              </a:ext>
            </a:extLst>
          </p:cNvPr>
          <p:cNvSpPr>
            <a:spLocks noGrp="1"/>
          </p:cNvSpPr>
          <p:nvPr>
            <p:ph type="title"/>
          </p:nvPr>
        </p:nvSpPr>
        <p:spPr>
          <a:xfrm>
            <a:off x="2348917" y="808055"/>
            <a:ext cx="8556771" cy="2161647"/>
          </a:xfrm>
        </p:spPr>
        <p:txBody>
          <a:bodyPr>
            <a:normAutofit fontScale="90000"/>
          </a:bodyPr>
          <a:lstStyle/>
          <a:p>
            <a:pPr algn="l">
              <a:lnSpc>
                <a:spcPct val="150000"/>
              </a:lnSpc>
            </a:pPr>
            <a:r>
              <a:rPr lang="de-DE" sz="1800" dirty="0"/>
              <a:t>Zu II.</a:t>
            </a:r>
            <a:r>
              <a:rPr lang="de-DE" sz="3600" dirty="0"/>
              <a:t> </a:t>
            </a:r>
            <a:br>
              <a:rPr lang="de-DE" sz="3600" dirty="0"/>
            </a:br>
            <a:r>
              <a:rPr lang="de-DE" sz="1800" dirty="0"/>
              <a:t>Welche Leistungsvoraussetzungen haben Schülerinnen und Schüler mit Förderbedarf Lernen i. d. R., um sich auf eine Ausbildung zu orientieren und in der Arbeitswelt anzukommen? </a:t>
            </a:r>
            <a:br>
              <a:rPr lang="de-DE" sz="1800" dirty="0"/>
            </a:br>
            <a:r>
              <a:rPr lang="de-DE" sz="3200" dirty="0"/>
              <a:t/>
            </a:r>
            <a:br>
              <a:rPr lang="de-DE" sz="3200" dirty="0"/>
            </a:br>
            <a:r>
              <a:rPr lang="de-DE" dirty="0"/>
              <a:t>  </a:t>
            </a:r>
          </a:p>
        </p:txBody>
      </p:sp>
      <p:sp>
        <p:nvSpPr>
          <p:cNvPr id="3" name="Inhaltsplatzhalter 2">
            <a:extLst>
              <a:ext uri="{FF2B5EF4-FFF2-40B4-BE49-F238E27FC236}">
                <a16:creationId xmlns:a16="http://schemas.microsoft.com/office/drawing/2014/main" id="{E703C2DC-5BC8-4DC6-ABD9-1D1375D8F76C}"/>
              </a:ext>
            </a:extLst>
          </p:cNvPr>
          <p:cNvSpPr>
            <a:spLocks noGrp="1"/>
          </p:cNvSpPr>
          <p:nvPr>
            <p:ph idx="1"/>
          </p:nvPr>
        </p:nvSpPr>
        <p:spPr>
          <a:xfrm>
            <a:off x="2348917" y="2667699"/>
            <a:ext cx="8246378" cy="3565321"/>
          </a:xfrm>
        </p:spPr>
        <p:txBody>
          <a:bodyPr>
            <a:normAutofit/>
          </a:bodyPr>
          <a:lstStyle/>
          <a:p>
            <a:pPr marL="0" indent="0">
              <a:buNone/>
            </a:pPr>
            <a:r>
              <a:rPr lang="de-DE" sz="1800" dirty="0">
                <a:solidFill>
                  <a:schemeClr val="accent1"/>
                </a:solidFill>
              </a:rPr>
              <a:t>Das Können und Wollen</a:t>
            </a:r>
          </a:p>
          <a:p>
            <a:pPr marL="0" indent="0">
              <a:buNone/>
            </a:pPr>
            <a:endParaRPr lang="de-DE" sz="1800" dirty="0"/>
          </a:p>
          <a:p>
            <a:endParaRPr lang="de-DE" sz="1800" dirty="0"/>
          </a:p>
        </p:txBody>
      </p:sp>
      <p:sp>
        <p:nvSpPr>
          <p:cNvPr id="4" name="Fußzeilenplatzhalter 3">
            <a:extLst>
              <a:ext uri="{FF2B5EF4-FFF2-40B4-BE49-F238E27FC236}">
                <a16:creationId xmlns:a16="http://schemas.microsoft.com/office/drawing/2014/main" id="{6E5E334F-64FA-4893-A8AC-5230C0D5A249}"/>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C3C8C568-E965-4554-92F2-752C1DDA5463}"/>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846937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3030E-D9FB-4A29-A29D-FA23094B16DA}"/>
              </a:ext>
            </a:extLst>
          </p:cNvPr>
          <p:cNvSpPr>
            <a:spLocks noGrp="1"/>
          </p:cNvSpPr>
          <p:nvPr>
            <p:ph type="title"/>
          </p:nvPr>
        </p:nvSpPr>
        <p:spPr/>
        <p:txBody>
          <a:bodyPr>
            <a:normAutofit fontScale="90000"/>
          </a:bodyPr>
          <a:lstStyle/>
          <a:p>
            <a:r>
              <a:rPr lang="de-DE" sz="2400" dirty="0">
                <a:solidFill>
                  <a:schemeClr val="accent1"/>
                </a:solidFill>
              </a:rPr>
              <a:t>Das Können - Fähigkeiten, Fertigkeiten</a:t>
            </a:r>
            <a:br>
              <a:rPr lang="de-DE" sz="2400" dirty="0">
                <a:solidFill>
                  <a:schemeClr val="accent1"/>
                </a:solidFill>
              </a:rPr>
            </a:br>
            <a:r>
              <a:rPr lang="de-DE" sz="2400" b="1" dirty="0">
                <a:solidFill>
                  <a:schemeClr val="accent1"/>
                </a:solidFill>
              </a:rPr>
              <a:t>(Vgl. Handout 1)</a:t>
            </a:r>
            <a:br>
              <a:rPr lang="de-DE" sz="2400" b="1" dirty="0">
                <a:solidFill>
                  <a:schemeClr val="accent1"/>
                </a:solidFill>
              </a:rPr>
            </a:br>
            <a:endParaRPr lang="de-DE" sz="2400" dirty="0">
              <a:solidFill>
                <a:schemeClr val="accent1"/>
              </a:solidFill>
            </a:endParaRPr>
          </a:p>
        </p:txBody>
      </p:sp>
      <p:sp>
        <p:nvSpPr>
          <p:cNvPr id="3" name="Textplatzhalter 2">
            <a:extLst>
              <a:ext uri="{FF2B5EF4-FFF2-40B4-BE49-F238E27FC236}">
                <a16:creationId xmlns:a16="http://schemas.microsoft.com/office/drawing/2014/main" id="{8B49A75F-F990-4BE5-8AFD-784F4ACE4D98}"/>
              </a:ext>
            </a:extLst>
          </p:cNvPr>
          <p:cNvSpPr>
            <a:spLocks noGrp="1"/>
          </p:cNvSpPr>
          <p:nvPr>
            <p:ph type="body" idx="1"/>
          </p:nvPr>
        </p:nvSpPr>
        <p:spPr/>
        <p:txBody>
          <a:bodyPr/>
          <a:lstStyle/>
          <a:p>
            <a:r>
              <a:rPr lang="de-DE" dirty="0">
                <a:solidFill>
                  <a:schemeClr val="accent1">
                    <a:lumMod val="60000"/>
                    <a:lumOff val="40000"/>
                  </a:schemeClr>
                </a:solidFill>
              </a:rPr>
              <a:t>interne Faktoren</a:t>
            </a:r>
          </a:p>
        </p:txBody>
      </p:sp>
      <p:sp>
        <p:nvSpPr>
          <p:cNvPr id="4" name="Inhaltsplatzhalter 3">
            <a:extLst>
              <a:ext uri="{FF2B5EF4-FFF2-40B4-BE49-F238E27FC236}">
                <a16:creationId xmlns:a16="http://schemas.microsoft.com/office/drawing/2014/main" id="{3FFC5173-B842-4C0A-BEA2-848DF1106F3B}"/>
              </a:ext>
            </a:extLst>
          </p:cNvPr>
          <p:cNvSpPr>
            <a:spLocks noGrp="1"/>
          </p:cNvSpPr>
          <p:nvPr>
            <p:ph sz="half" idx="2"/>
          </p:nvPr>
        </p:nvSpPr>
        <p:spPr>
          <a:xfrm>
            <a:off x="2382273" y="2851331"/>
            <a:ext cx="4120635" cy="3071434"/>
          </a:xfrm>
          <a:solidFill>
            <a:schemeClr val="accent1">
              <a:lumMod val="20000"/>
              <a:lumOff val="80000"/>
            </a:schemeClr>
          </a:solidFill>
        </p:spPr>
        <p:txBody>
          <a:bodyPr>
            <a:normAutofit/>
          </a:bodyPr>
          <a:lstStyle/>
          <a:p>
            <a:r>
              <a:rPr lang="de-DE" sz="1600" dirty="0">
                <a:solidFill>
                  <a:schemeClr val="bg1"/>
                </a:solidFill>
              </a:rPr>
              <a:t>exekutive Funktionen</a:t>
            </a:r>
          </a:p>
          <a:p>
            <a:r>
              <a:rPr lang="de-DE" sz="1600" dirty="0">
                <a:solidFill>
                  <a:schemeClr val="bg1"/>
                </a:solidFill>
              </a:rPr>
              <a:t>Antizipationsfähigkeit </a:t>
            </a:r>
          </a:p>
          <a:p>
            <a:r>
              <a:rPr lang="de-DE" sz="1600" dirty="0">
                <a:solidFill>
                  <a:schemeClr val="bg1"/>
                </a:solidFill>
              </a:rPr>
              <a:t>Selbstkontrolle</a:t>
            </a:r>
          </a:p>
          <a:p>
            <a:r>
              <a:rPr lang="de-DE" sz="1600" dirty="0">
                <a:solidFill>
                  <a:schemeClr val="bg1"/>
                </a:solidFill>
              </a:rPr>
              <a:t>Vulnerabilität vs. Resilienz einschl. der Fähigkeit Hilfen kennen, verstehen und nutzen können</a:t>
            </a:r>
          </a:p>
        </p:txBody>
      </p:sp>
      <p:sp>
        <p:nvSpPr>
          <p:cNvPr id="5" name="Textplatzhalter 4">
            <a:extLst>
              <a:ext uri="{FF2B5EF4-FFF2-40B4-BE49-F238E27FC236}">
                <a16:creationId xmlns:a16="http://schemas.microsoft.com/office/drawing/2014/main" id="{DC6828B7-08ED-4F76-9F58-21F9DA65B753}"/>
              </a:ext>
            </a:extLst>
          </p:cNvPr>
          <p:cNvSpPr>
            <a:spLocks noGrp="1"/>
          </p:cNvSpPr>
          <p:nvPr>
            <p:ph type="body" sz="quarter" idx="3"/>
          </p:nvPr>
        </p:nvSpPr>
        <p:spPr/>
        <p:txBody>
          <a:bodyPr/>
          <a:lstStyle/>
          <a:p>
            <a:r>
              <a:rPr lang="de-DE" dirty="0"/>
              <a:t>externe Faktoren </a:t>
            </a:r>
          </a:p>
        </p:txBody>
      </p:sp>
      <p:sp>
        <p:nvSpPr>
          <p:cNvPr id="6" name="Inhaltsplatzhalter 5">
            <a:extLst>
              <a:ext uri="{FF2B5EF4-FFF2-40B4-BE49-F238E27FC236}">
                <a16:creationId xmlns:a16="http://schemas.microsoft.com/office/drawing/2014/main" id="{B164D641-5FF1-47CC-8D4E-1D0652B7AAE1}"/>
              </a:ext>
            </a:extLst>
          </p:cNvPr>
          <p:cNvSpPr>
            <a:spLocks noGrp="1"/>
          </p:cNvSpPr>
          <p:nvPr>
            <p:ph sz="quarter" idx="4"/>
          </p:nvPr>
        </p:nvSpPr>
        <p:spPr>
          <a:xfrm>
            <a:off x="6666634" y="2851331"/>
            <a:ext cx="4120635" cy="3071434"/>
          </a:xfrm>
          <a:solidFill>
            <a:schemeClr val="accent6">
              <a:lumMod val="20000"/>
              <a:lumOff val="80000"/>
            </a:schemeClr>
          </a:solidFill>
        </p:spPr>
        <p:txBody>
          <a:bodyPr>
            <a:normAutofit/>
          </a:bodyPr>
          <a:lstStyle/>
          <a:p>
            <a:r>
              <a:rPr lang="de-DE" sz="1600" dirty="0">
                <a:solidFill>
                  <a:schemeClr val="bg1"/>
                </a:solidFill>
              </a:rPr>
              <a:t>Anforderungen von Arbeitsmarkt und Arbeitgeber </a:t>
            </a:r>
          </a:p>
          <a:p>
            <a:r>
              <a:rPr lang="de-DE" sz="1600" dirty="0">
                <a:solidFill>
                  <a:schemeClr val="bg1"/>
                </a:solidFill>
              </a:rPr>
              <a:t>Eltern</a:t>
            </a:r>
          </a:p>
          <a:p>
            <a:r>
              <a:rPr lang="de-DE" sz="1600" dirty="0">
                <a:solidFill>
                  <a:schemeClr val="bg1"/>
                </a:solidFill>
              </a:rPr>
              <a:t>Formen und Qualität institutioneller Unterstützung (</a:t>
            </a:r>
            <a:r>
              <a:rPr lang="de-DE" sz="1600" dirty="0" err="1">
                <a:solidFill>
                  <a:schemeClr val="bg1"/>
                </a:solidFill>
              </a:rPr>
              <a:t>primärTeil</a:t>
            </a:r>
            <a:r>
              <a:rPr lang="de-DE" sz="1600" dirty="0">
                <a:solidFill>
                  <a:schemeClr val="bg1"/>
                </a:solidFill>
              </a:rPr>
              <a:t> 2, 29.02.24)</a:t>
            </a:r>
          </a:p>
        </p:txBody>
      </p:sp>
      <p:sp>
        <p:nvSpPr>
          <p:cNvPr id="7" name="Fußzeilenplatzhalter 6">
            <a:extLst>
              <a:ext uri="{FF2B5EF4-FFF2-40B4-BE49-F238E27FC236}">
                <a16:creationId xmlns:a16="http://schemas.microsoft.com/office/drawing/2014/main" id="{6147D993-01B0-4698-83F4-DE8783FEF548}"/>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8" name="Foliennummernplatzhalter 7">
            <a:extLst>
              <a:ext uri="{FF2B5EF4-FFF2-40B4-BE49-F238E27FC236}">
                <a16:creationId xmlns:a16="http://schemas.microsoft.com/office/drawing/2014/main" id="{1FFB505E-027F-41E8-B601-51E4C951E71A}"/>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538508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8549" y="318052"/>
            <a:ext cx="9749051" cy="806693"/>
          </a:xfrm>
          <a:solidFill>
            <a:schemeClr val="accent2">
              <a:lumMod val="20000"/>
              <a:lumOff val="80000"/>
            </a:schemeClr>
          </a:solidFill>
        </p:spPr>
        <p:txBody>
          <a:bodyPr>
            <a:normAutofit/>
          </a:bodyPr>
          <a:lstStyle/>
          <a:p>
            <a:pPr algn="l"/>
            <a:r>
              <a:rPr lang="de-DE" sz="2000" dirty="0">
                <a:solidFill>
                  <a:schemeClr val="bg1"/>
                </a:solidFill>
              </a:rPr>
              <a:t/>
            </a:r>
            <a:br>
              <a:rPr lang="de-DE" sz="2000" dirty="0">
                <a:solidFill>
                  <a:schemeClr val="bg1"/>
                </a:solidFill>
              </a:rPr>
            </a:br>
            <a:r>
              <a:rPr lang="de-DE" sz="2000" dirty="0">
                <a:solidFill>
                  <a:schemeClr val="bg1"/>
                </a:solidFill>
              </a:rPr>
              <a:t>Zur Selbstkontrolle (SK)  </a:t>
            </a:r>
            <a:r>
              <a:rPr lang="de-DE" sz="1600" dirty="0">
                <a:solidFill>
                  <a:schemeClr val="bg1"/>
                </a:solidFill>
              </a:rPr>
              <a:t>n. </a:t>
            </a:r>
            <a:r>
              <a:rPr lang="de-DE" sz="1600" dirty="0" err="1">
                <a:solidFill>
                  <a:schemeClr val="bg1"/>
                </a:solidFill>
              </a:rPr>
              <a:t>Gottfredson</a:t>
            </a:r>
            <a:r>
              <a:rPr lang="de-DE" sz="1600" dirty="0">
                <a:solidFill>
                  <a:schemeClr val="bg1"/>
                </a:solidFill>
              </a:rPr>
              <a:t> &amp; </a:t>
            </a:r>
            <a:r>
              <a:rPr lang="de-DE" sz="1600" dirty="0" err="1">
                <a:solidFill>
                  <a:schemeClr val="bg1"/>
                </a:solidFill>
              </a:rPr>
              <a:t>Hirschi</a:t>
            </a:r>
            <a:r>
              <a:rPr lang="de-DE" sz="1600" dirty="0">
                <a:solidFill>
                  <a:schemeClr val="bg1"/>
                </a:solidFill>
              </a:rPr>
              <a:t> (1990) in </a:t>
            </a:r>
            <a:r>
              <a:rPr lang="de-DE" sz="1600" dirty="0" err="1">
                <a:solidFill>
                  <a:schemeClr val="bg1"/>
                </a:solidFill>
              </a:rPr>
              <a:t>Lamneck</a:t>
            </a:r>
            <a:r>
              <a:rPr lang="de-DE" sz="1600" dirty="0">
                <a:solidFill>
                  <a:schemeClr val="bg1"/>
                </a:solidFill>
              </a:rPr>
              <a:t> (2013)</a:t>
            </a:r>
          </a:p>
        </p:txBody>
      </p:sp>
      <p:sp>
        <p:nvSpPr>
          <p:cNvPr id="3" name="Inhaltsplatzhalter 2"/>
          <p:cNvSpPr>
            <a:spLocks noGrp="1"/>
          </p:cNvSpPr>
          <p:nvPr>
            <p:ph idx="1"/>
          </p:nvPr>
        </p:nvSpPr>
        <p:spPr>
          <a:xfrm>
            <a:off x="1528550" y="1285461"/>
            <a:ext cx="9868320" cy="5088835"/>
          </a:xfrm>
        </p:spPr>
        <p:txBody>
          <a:bodyPr>
            <a:normAutofit fontScale="70000" lnSpcReduction="20000"/>
          </a:bodyPr>
          <a:lstStyle/>
          <a:p>
            <a:pPr marL="0" indent="0">
              <a:buNone/>
            </a:pPr>
            <a:r>
              <a:rPr lang="de-DE" sz="2600" b="1" dirty="0"/>
              <a:t>SK bildet sich heraus </a:t>
            </a:r>
            <a:r>
              <a:rPr lang="de-DE" sz="2600" dirty="0"/>
              <a:t>durch ein Zusammenspiel von </a:t>
            </a:r>
          </a:p>
          <a:p>
            <a:pPr lvl="1">
              <a:buFontTx/>
              <a:buChar char="-"/>
            </a:pPr>
            <a:r>
              <a:rPr lang="de-DE" sz="2600" dirty="0"/>
              <a:t>Veranlagung (individuelle Kontrolle) sowie im Ergebnis der neurologischer Entwicklung (individuelle Kontrolle) </a:t>
            </a:r>
          </a:p>
          <a:p>
            <a:pPr lvl="1">
              <a:buFontTx/>
              <a:buChar char="-"/>
            </a:pPr>
            <a:r>
              <a:rPr lang="de-DE" sz="2600" dirty="0"/>
              <a:t>und Erziehung  bzw. Sozialisation  (soziale Kontrolle). Sozialisation ist unzureichend, wenn: Aufmerksamkeit fehlt, Vermögen fehlt, bei deviantes Verhalten angemessen zu handeln. </a:t>
            </a:r>
          </a:p>
          <a:p>
            <a:pPr lvl="1">
              <a:buFontTx/>
              <a:buChar char="-"/>
            </a:pPr>
            <a:endParaRPr lang="de-DE" sz="2600" dirty="0"/>
          </a:p>
          <a:p>
            <a:pPr marL="0" indent="0">
              <a:buNone/>
            </a:pPr>
            <a:r>
              <a:rPr lang="de-DE" sz="2600" b="1" dirty="0"/>
              <a:t>SK ist also eine gewachsene Fähigkeit,</a:t>
            </a:r>
          </a:p>
          <a:p>
            <a:pPr lvl="1">
              <a:buFontTx/>
              <a:buChar char="-"/>
            </a:pPr>
            <a:r>
              <a:rPr lang="de-DE" sz="2600" dirty="0"/>
              <a:t>Langzeitfolgen in die rationale Handlungsentscheidung einzubeziehen, d.h. eine Kosten-Nutzen-Kalkulation zu machen,</a:t>
            </a:r>
          </a:p>
          <a:p>
            <a:pPr lvl="1">
              <a:buFontTx/>
              <a:buChar char="-"/>
            </a:pPr>
            <a:r>
              <a:rPr lang="de-DE" sz="2600" dirty="0"/>
              <a:t>positive und negative Sanktionen als subjektiv perzipierte Antizipationen von Wahrscheinlichkeiten wahrzunehmen</a:t>
            </a:r>
          </a:p>
          <a:p>
            <a:pPr lvl="1">
              <a:buFontTx/>
              <a:buChar char="-"/>
            </a:pPr>
            <a:r>
              <a:rPr lang="de-DE" sz="2600" dirty="0"/>
              <a:t>und danach das Handeln auszurichten.</a:t>
            </a:r>
            <a:endParaRPr lang="de-DE" sz="2600" i="1" dirty="0"/>
          </a:p>
        </p:txBody>
      </p:sp>
      <p:sp>
        <p:nvSpPr>
          <p:cNvPr id="4" name="Fußzeilenplatzhalter 3"/>
          <p:cNvSpPr>
            <a:spLocks noGrp="1"/>
          </p:cNvSpPr>
          <p:nvPr>
            <p:ph type="ftr" sz="quarter" idx="11"/>
          </p:nvPr>
        </p:nvSpPr>
        <p:spPr/>
        <p:txBody>
          <a:bodyPr/>
          <a:lstStyle/>
          <a:p>
            <a:r>
              <a:rPr lang="de-DE"/>
              <a:t>SPI_Ney_Berufsorientierung u. -integration Förderbedarf Lernen 14.02.24</a:t>
            </a:r>
          </a:p>
        </p:txBody>
      </p:sp>
      <p:sp>
        <p:nvSpPr>
          <p:cNvPr id="5" name="Foliennummernplatzhalter 4"/>
          <p:cNvSpPr>
            <a:spLocks noGrp="1"/>
          </p:cNvSpPr>
          <p:nvPr>
            <p:ph type="sldNum" sz="quarter" idx="12"/>
          </p:nvPr>
        </p:nvSpPr>
        <p:spPr/>
        <p:txBody>
          <a:bodyPr/>
          <a:lstStyle/>
          <a:p>
            <a:fld id="{5B464A18-477D-444F-8DC5-4466358BBA34}" type="slidenum">
              <a:rPr lang="de-DE" smtClean="0"/>
              <a:t>17</a:t>
            </a:fld>
            <a:endParaRPr lang="de-DE"/>
          </a:p>
        </p:txBody>
      </p:sp>
    </p:spTree>
    <p:extLst>
      <p:ext uri="{BB962C8B-B14F-4D97-AF65-F5344CB8AC3E}">
        <p14:creationId xmlns:p14="http://schemas.microsoft.com/office/powerpoint/2010/main" val="1953000002"/>
      </p:ext>
    </p:extLst>
  </p:cSld>
  <p:clrMapOvr>
    <a:masterClrMapping/>
  </p:clrMapOvr>
  <mc:AlternateContent xmlns:mc="http://schemas.openxmlformats.org/markup-compatibility/2006" xmlns:p14="http://schemas.microsoft.com/office/powerpoint/2010/main">
    <mc:Choice Requires="p14">
      <p:transition spd="slow" p14:dur="2000" advTm="387744"/>
    </mc:Choice>
    <mc:Fallback xmlns="">
      <p:transition spd="slow" advTm="38774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77674-E4BA-42FA-BCFC-99B0EE13AD2A}"/>
              </a:ext>
            </a:extLst>
          </p:cNvPr>
          <p:cNvSpPr>
            <a:spLocks noGrp="1"/>
          </p:cNvSpPr>
          <p:nvPr>
            <p:ph type="title"/>
          </p:nvPr>
        </p:nvSpPr>
        <p:spPr>
          <a:xfrm>
            <a:off x="2611808" y="808056"/>
            <a:ext cx="8467009" cy="1077229"/>
          </a:xfrm>
          <a:solidFill>
            <a:schemeClr val="accent1">
              <a:lumMod val="40000"/>
              <a:lumOff val="60000"/>
            </a:schemeClr>
          </a:solidFill>
        </p:spPr>
        <p:txBody>
          <a:bodyPr>
            <a:noAutofit/>
          </a:bodyPr>
          <a:lstStyle/>
          <a:p>
            <a:pPr algn="l"/>
            <a:r>
              <a:rPr lang="de-DE" sz="2400" dirty="0">
                <a:solidFill>
                  <a:srgbClr val="FF0000"/>
                </a:solidFill>
              </a:rPr>
              <a:t>Für die Berufsorientierung halten wir aus dem Handout  fest:</a:t>
            </a:r>
            <a:br>
              <a:rPr lang="de-DE" sz="2400" dirty="0">
                <a:solidFill>
                  <a:srgbClr val="FF0000"/>
                </a:solidFill>
              </a:rPr>
            </a:br>
            <a:r>
              <a:rPr lang="de-DE" sz="2400" dirty="0">
                <a:solidFill>
                  <a:srgbClr val="FF0000"/>
                </a:solidFill>
              </a:rPr>
              <a:t>3. </a:t>
            </a:r>
            <a:endParaRPr lang="de-DE" sz="2400" dirty="0"/>
          </a:p>
        </p:txBody>
      </p:sp>
      <p:sp>
        <p:nvSpPr>
          <p:cNvPr id="3" name="Inhaltsplatzhalter 2">
            <a:extLst>
              <a:ext uri="{FF2B5EF4-FFF2-40B4-BE49-F238E27FC236}">
                <a16:creationId xmlns:a16="http://schemas.microsoft.com/office/drawing/2014/main" id="{D394DB66-A63A-4E31-95B9-612DFC8922D2}"/>
              </a:ext>
            </a:extLst>
          </p:cNvPr>
          <p:cNvSpPr>
            <a:spLocks noGrp="1"/>
          </p:cNvSpPr>
          <p:nvPr>
            <p:ph idx="1"/>
          </p:nvPr>
        </p:nvSpPr>
        <p:spPr>
          <a:xfrm>
            <a:off x="2611808" y="2052116"/>
            <a:ext cx="7958331" cy="3997828"/>
          </a:xfrm>
        </p:spPr>
        <p:txBody>
          <a:bodyPr>
            <a:normAutofit lnSpcReduction="10000"/>
          </a:bodyPr>
          <a:lstStyle/>
          <a:p>
            <a:r>
              <a:rPr lang="de-DE" sz="1800" dirty="0"/>
              <a:t>Fördern der entsprechenden Fähigkeiten bedeutet kontinuierliche* Berufsorientierung - Vorbereitung auf die Ausbildungsreife.</a:t>
            </a:r>
          </a:p>
          <a:p>
            <a:endParaRPr lang="de-DE" sz="1800" dirty="0"/>
          </a:p>
          <a:p>
            <a:r>
              <a:rPr lang="de-DE" sz="1800" dirty="0"/>
              <a:t>Wozu ein bestimmtes schulisches Können in der Arbeits- </a:t>
            </a:r>
            <a:r>
              <a:rPr lang="de-DE" sz="1800" u="sng" dirty="0"/>
              <a:t>und</a:t>
            </a:r>
            <a:r>
              <a:rPr lang="de-DE" sz="1800" dirty="0"/>
              <a:t> Lebenswelt nutzt, soll von den </a:t>
            </a:r>
            <a:r>
              <a:rPr lang="de-DE" sz="1800" dirty="0" err="1"/>
              <a:t>SuS</a:t>
            </a:r>
            <a:r>
              <a:rPr lang="de-DE" sz="1800" dirty="0"/>
              <a:t> erkannt werden, um persönlich Sinn, d.h. den Bezug auf eigene Werte und Bedürfnisse in einer Leistungsanforderung zu finden. Diese Verbindung herzustellen, ist harte Arbeit an der beruflichen Ausbildungsmotivation.</a:t>
            </a:r>
          </a:p>
          <a:p>
            <a:endParaRPr lang="de-DE" sz="1800" dirty="0"/>
          </a:p>
          <a:p>
            <a:r>
              <a:rPr lang="de-DE" sz="1800" dirty="0"/>
              <a:t>* </a:t>
            </a:r>
            <a:r>
              <a:rPr lang="de-DE" sz="1300" dirty="0"/>
              <a:t>“neben“ Angeboten und Aktivitäten nach spezifischen Berufsorientierungsprogrammen</a:t>
            </a:r>
          </a:p>
        </p:txBody>
      </p:sp>
      <p:sp>
        <p:nvSpPr>
          <p:cNvPr id="4" name="Fußzeilenplatzhalter 3">
            <a:extLst>
              <a:ext uri="{FF2B5EF4-FFF2-40B4-BE49-F238E27FC236}">
                <a16:creationId xmlns:a16="http://schemas.microsoft.com/office/drawing/2014/main" id="{B2C90983-B29E-47E1-B403-9BBBC69804C5}"/>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245F78AA-E9B5-40E8-B0DD-D87057B4D050}"/>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38937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BFFB7-B4AE-4665-9322-F7C9C70A1F3B}"/>
              </a:ext>
            </a:extLst>
          </p:cNvPr>
          <p:cNvSpPr>
            <a:spLocks noGrp="1"/>
          </p:cNvSpPr>
          <p:nvPr>
            <p:ph type="title"/>
          </p:nvPr>
        </p:nvSpPr>
        <p:spPr>
          <a:xfrm>
            <a:off x="2348918" y="808055"/>
            <a:ext cx="8221222" cy="2161647"/>
          </a:xfrm>
        </p:spPr>
        <p:txBody>
          <a:bodyPr>
            <a:normAutofit fontScale="90000"/>
          </a:bodyPr>
          <a:lstStyle/>
          <a:p>
            <a:pPr algn="l"/>
            <a:r>
              <a:rPr lang="de-DE" sz="1800" dirty="0"/>
              <a:t>Zu II.</a:t>
            </a:r>
            <a:r>
              <a:rPr lang="de-DE" sz="3600" dirty="0"/>
              <a:t> </a:t>
            </a:r>
            <a:br>
              <a:rPr lang="de-DE" sz="3600" dirty="0"/>
            </a:br>
            <a:r>
              <a:rPr lang="de-DE" sz="3600" dirty="0"/>
              <a:t/>
            </a:r>
            <a:br>
              <a:rPr lang="de-DE" sz="3600" dirty="0"/>
            </a:br>
            <a:r>
              <a:rPr lang="de-DE" sz="1800" dirty="0"/>
              <a:t>Welche idealtypische Voraussetzungen haben Schülerinnen und Schüler mit Förderbedarf Lernen, um sich auf eine Ausbildung zu orientieren und in der Arbeitswelt anzukommen? </a:t>
            </a:r>
            <a:br>
              <a:rPr lang="de-DE" sz="1800" dirty="0"/>
            </a:br>
            <a:r>
              <a:rPr lang="de-DE" sz="1800" dirty="0"/>
              <a:t/>
            </a:r>
            <a:br>
              <a:rPr lang="de-DE" sz="1800" dirty="0"/>
            </a:br>
            <a:r>
              <a:rPr lang="de-DE" sz="1800" dirty="0">
                <a:solidFill>
                  <a:schemeClr val="accent1"/>
                </a:solidFill>
              </a:rPr>
              <a:t>Das Wollen (Motivation und Volition)</a:t>
            </a:r>
            <a:r>
              <a:rPr lang="de-DE" sz="1800" dirty="0"/>
              <a:t/>
            </a:r>
            <a:br>
              <a:rPr lang="de-DE" sz="1800" dirty="0"/>
            </a:br>
            <a:r>
              <a:rPr lang="de-DE" sz="3200" dirty="0"/>
              <a:t/>
            </a:r>
            <a:br>
              <a:rPr lang="de-DE" sz="3200" dirty="0"/>
            </a:br>
            <a:r>
              <a:rPr lang="de-DE" dirty="0"/>
              <a:t>  </a:t>
            </a:r>
          </a:p>
        </p:txBody>
      </p:sp>
      <p:sp>
        <p:nvSpPr>
          <p:cNvPr id="3" name="Inhaltsplatzhalter 2">
            <a:extLst>
              <a:ext uri="{FF2B5EF4-FFF2-40B4-BE49-F238E27FC236}">
                <a16:creationId xmlns:a16="http://schemas.microsoft.com/office/drawing/2014/main" id="{E703C2DC-5BC8-4DC6-ABD9-1D1375D8F76C}"/>
              </a:ext>
            </a:extLst>
          </p:cNvPr>
          <p:cNvSpPr>
            <a:spLocks noGrp="1"/>
          </p:cNvSpPr>
          <p:nvPr>
            <p:ph idx="1"/>
          </p:nvPr>
        </p:nvSpPr>
        <p:spPr>
          <a:xfrm>
            <a:off x="2348917" y="2525086"/>
            <a:ext cx="8221222" cy="3524858"/>
          </a:xfrm>
        </p:spPr>
        <p:txBody>
          <a:bodyPr>
            <a:normAutofit/>
          </a:bodyPr>
          <a:lstStyle/>
          <a:p>
            <a:pPr marL="0" indent="0">
              <a:buNone/>
            </a:pPr>
            <a:endParaRPr lang="de-DE" sz="1800" dirty="0"/>
          </a:p>
          <a:p>
            <a:endParaRPr lang="de-DE" sz="1800" dirty="0"/>
          </a:p>
        </p:txBody>
      </p:sp>
      <p:sp>
        <p:nvSpPr>
          <p:cNvPr id="4" name="Fußzeilenplatzhalter 3">
            <a:extLst>
              <a:ext uri="{FF2B5EF4-FFF2-40B4-BE49-F238E27FC236}">
                <a16:creationId xmlns:a16="http://schemas.microsoft.com/office/drawing/2014/main" id="{6E5E334F-64FA-4893-A8AC-5230C0D5A249}"/>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C3C8C568-E965-4554-92F2-752C1DDA5463}"/>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16579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D7B07-4C3A-4345-8B5C-0EAE041D1693}"/>
              </a:ext>
            </a:extLst>
          </p:cNvPr>
          <p:cNvSpPr>
            <a:spLocks noGrp="1"/>
          </p:cNvSpPr>
          <p:nvPr>
            <p:ph type="title"/>
          </p:nvPr>
        </p:nvSpPr>
        <p:spPr/>
        <p:txBody>
          <a:bodyPr>
            <a:normAutofit/>
          </a:bodyPr>
          <a:lstStyle/>
          <a:p>
            <a:pPr algn="l"/>
            <a:r>
              <a:rPr lang="de-DE" sz="2000" dirty="0"/>
              <a:t>Schwerpunkte</a:t>
            </a:r>
          </a:p>
        </p:txBody>
      </p:sp>
      <p:sp>
        <p:nvSpPr>
          <p:cNvPr id="3" name="Inhaltsplatzhalter 2">
            <a:extLst>
              <a:ext uri="{FF2B5EF4-FFF2-40B4-BE49-F238E27FC236}">
                <a16:creationId xmlns:a16="http://schemas.microsoft.com/office/drawing/2014/main" id="{732ADC26-E02F-4B71-B02E-60B16F4F78A8}"/>
              </a:ext>
            </a:extLst>
          </p:cNvPr>
          <p:cNvSpPr>
            <a:spLocks noGrp="1"/>
          </p:cNvSpPr>
          <p:nvPr>
            <p:ph idx="1"/>
          </p:nvPr>
        </p:nvSpPr>
        <p:spPr/>
        <p:txBody>
          <a:bodyPr>
            <a:normAutofit/>
          </a:bodyPr>
          <a:lstStyle/>
          <a:p>
            <a:pPr marL="400050" indent="-400050">
              <a:buFont typeface="+mj-lt"/>
              <a:buAutoNum type="romanUcPeriod"/>
            </a:pPr>
            <a:r>
              <a:rPr lang="de-DE" sz="1600" dirty="0"/>
              <a:t>Woran können wir die Schülerinnen und Schüler beruflich orientieren?</a:t>
            </a:r>
          </a:p>
          <a:p>
            <a:pPr marL="400050" indent="-400050">
              <a:buFont typeface="+mj-lt"/>
              <a:buAutoNum type="romanUcPeriod"/>
            </a:pPr>
            <a:r>
              <a:rPr lang="de-DE" sz="1600" dirty="0"/>
              <a:t>Welche idealtypische Voraussetzungen haben Schülerinnen und Schüler mit Förderbedarf Lernen, um sich auf eine Ausbildung zu orientieren und in der Arbeitswelt anzukommen? </a:t>
            </a:r>
          </a:p>
          <a:p>
            <a:pPr marL="400050" indent="-400050">
              <a:buFont typeface="+mj-lt"/>
              <a:buAutoNum type="romanUcPeriod"/>
            </a:pPr>
            <a:r>
              <a:rPr lang="de-DE" sz="1600" dirty="0"/>
              <a:t>Auf welche Realität treffen die Schülerinnen und Schüler?</a:t>
            </a:r>
          </a:p>
        </p:txBody>
      </p:sp>
      <p:sp>
        <p:nvSpPr>
          <p:cNvPr id="4" name="Fußzeilenplatzhalter 3">
            <a:extLst>
              <a:ext uri="{FF2B5EF4-FFF2-40B4-BE49-F238E27FC236}">
                <a16:creationId xmlns:a16="http://schemas.microsoft.com/office/drawing/2014/main" id="{87DC6A91-AAC3-473A-9297-B9D89C9A2B40}"/>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DAC038E6-66C1-4F1D-8CE6-85355E37957E}"/>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163211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7426" y="274637"/>
            <a:ext cx="8256104" cy="1355380"/>
          </a:xfrm>
          <a:noFill/>
        </p:spPr>
        <p:txBody>
          <a:bodyPr>
            <a:normAutofit fontScale="90000"/>
          </a:bodyPr>
          <a:lstStyle/>
          <a:p>
            <a:pPr algn="l"/>
            <a:r>
              <a:rPr lang="de-DE" sz="2000" b="1" dirty="0">
                <a:solidFill>
                  <a:schemeClr val="bg1"/>
                </a:solidFill>
              </a:rPr>
              <a:t/>
            </a:r>
            <a:br>
              <a:rPr lang="de-DE" sz="2000" b="1" dirty="0">
                <a:solidFill>
                  <a:schemeClr val="bg1"/>
                </a:solidFill>
              </a:rPr>
            </a:br>
            <a:r>
              <a:rPr lang="de-DE" sz="2000" b="1" dirty="0"/>
              <a:t>Motivationsprobleme erklären -Konzept der Kausalattribuierung</a:t>
            </a:r>
            <a:r>
              <a:rPr lang="de-DE" sz="2000" dirty="0"/>
              <a:t> </a:t>
            </a:r>
            <a:br>
              <a:rPr lang="de-DE" sz="2000" dirty="0"/>
            </a:br>
            <a:r>
              <a:rPr lang="de-DE" sz="2000" dirty="0"/>
              <a:t>(</a:t>
            </a:r>
            <a:r>
              <a:rPr lang="de-DE" sz="2000" dirty="0" err="1"/>
              <a:t>Weinar</a:t>
            </a:r>
            <a:r>
              <a:rPr lang="de-DE" sz="2000" dirty="0"/>
              <a:t> in Raufelder 2018,35)</a:t>
            </a:r>
            <a:r>
              <a:rPr lang="de-DE" sz="2000" b="1" dirty="0"/>
              <a:t> – </a:t>
            </a:r>
            <a:br>
              <a:rPr lang="de-DE" sz="2000" b="1" dirty="0"/>
            </a:br>
            <a:r>
              <a:rPr lang="de-DE" sz="2000" b="1" dirty="0"/>
              <a:t/>
            </a:r>
            <a:br>
              <a:rPr lang="de-DE" sz="2000" b="1" dirty="0"/>
            </a:br>
            <a:r>
              <a:rPr lang="de-DE" sz="2000" i="1" dirty="0">
                <a:solidFill>
                  <a:srgbClr val="00B0F0"/>
                </a:solidFill>
              </a:rPr>
              <a:t>Welche Ursachen schreiben </a:t>
            </a:r>
            <a:r>
              <a:rPr lang="de-DE" sz="2000" i="1" dirty="0" err="1">
                <a:solidFill>
                  <a:srgbClr val="00B0F0"/>
                </a:solidFill>
              </a:rPr>
              <a:t>SuS</a:t>
            </a:r>
            <a:r>
              <a:rPr lang="de-DE" sz="2000" i="1" dirty="0">
                <a:solidFill>
                  <a:srgbClr val="00B0F0"/>
                </a:solidFill>
              </a:rPr>
              <a:t> mit Förderbedarf Lernen Misserfolg zu?</a:t>
            </a:r>
            <a:r>
              <a:rPr lang="de-DE" sz="2000" i="1" dirty="0"/>
              <a:t/>
            </a:r>
            <a:br>
              <a:rPr lang="de-DE" sz="2000" i="1" dirty="0"/>
            </a:br>
            <a:endParaRPr lang="de-DE" sz="1600" i="1" dirty="0">
              <a:solidFill>
                <a:schemeClr val="bg1"/>
              </a:solidFill>
            </a:endParaRP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425029619"/>
              </p:ext>
            </p:extLst>
          </p:nvPr>
        </p:nvGraphicFramePr>
        <p:xfrm>
          <a:off x="2319129" y="1961322"/>
          <a:ext cx="8415131" cy="4333682"/>
        </p:xfrm>
        <a:graphic>
          <a:graphicData uri="http://schemas.openxmlformats.org/drawingml/2006/table">
            <a:tbl>
              <a:tblPr firstRow="1" bandRow="1">
                <a:tableStyleId>{5940675A-B579-460E-94D1-54222C63F5DA}</a:tableStyleId>
              </a:tblPr>
              <a:tblGrid>
                <a:gridCol w="2366781">
                  <a:extLst>
                    <a:ext uri="{9D8B030D-6E8A-4147-A177-3AD203B41FA5}">
                      <a16:colId xmlns:a16="http://schemas.microsoft.com/office/drawing/2014/main" val="20000"/>
                    </a:ext>
                  </a:extLst>
                </a:gridCol>
                <a:gridCol w="3024175">
                  <a:extLst>
                    <a:ext uri="{9D8B030D-6E8A-4147-A177-3AD203B41FA5}">
                      <a16:colId xmlns:a16="http://schemas.microsoft.com/office/drawing/2014/main" val="20001"/>
                    </a:ext>
                  </a:extLst>
                </a:gridCol>
                <a:gridCol w="3024175">
                  <a:extLst>
                    <a:ext uri="{9D8B030D-6E8A-4147-A177-3AD203B41FA5}">
                      <a16:colId xmlns:a16="http://schemas.microsoft.com/office/drawing/2014/main" val="20002"/>
                    </a:ext>
                  </a:extLst>
                </a:gridCol>
              </a:tblGrid>
              <a:tr h="1122053">
                <a:tc>
                  <a:txBody>
                    <a:bodyPr/>
                    <a:lstStyle/>
                    <a:p>
                      <a:endParaRPr lang="de-DE" dirty="0"/>
                    </a:p>
                    <a:p>
                      <a:endParaRPr lang="de-DE" dirty="0"/>
                    </a:p>
                  </a:txBody>
                  <a:tcPr>
                    <a:lnTlToBr w="12700" cap="flat" cmpd="sng" algn="ctr">
                      <a:solidFill>
                        <a:schemeClr val="tx1"/>
                      </a:solidFill>
                      <a:prstDash val="solid"/>
                      <a:round/>
                      <a:headEnd type="none" w="med" len="med"/>
                      <a:tailEnd type="none" w="med" len="med"/>
                    </a:lnTlToBr>
                  </a:tcPr>
                </a:tc>
                <a:tc>
                  <a:txBody>
                    <a:bodyPr/>
                    <a:lstStyle/>
                    <a:p>
                      <a:pPr algn="ctr"/>
                      <a:r>
                        <a:rPr lang="de-DE" dirty="0">
                          <a:solidFill>
                            <a:schemeClr val="bg1"/>
                          </a:solidFill>
                        </a:rPr>
                        <a:t>Internal</a:t>
                      </a:r>
                    </a:p>
                  </a:txBody>
                  <a:tcPr anchor="ctr">
                    <a:solidFill>
                      <a:schemeClr val="accent1">
                        <a:lumMod val="40000"/>
                        <a:lumOff val="60000"/>
                      </a:schemeClr>
                    </a:solidFill>
                  </a:tcPr>
                </a:tc>
                <a:tc>
                  <a:txBody>
                    <a:bodyPr/>
                    <a:lstStyle/>
                    <a:p>
                      <a:pPr algn="ctr"/>
                      <a:r>
                        <a:rPr lang="de-DE" dirty="0" err="1">
                          <a:solidFill>
                            <a:schemeClr val="bg1"/>
                          </a:solidFill>
                        </a:rPr>
                        <a:t>External</a:t>
                      </a:r>
                      <a:endParaRPr lang="de-DE" dirty="0">
                        <a:solidFill>
                          <a:schemeClr val="bg1"/>
                        </a:solidFill>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1584072">
                <a:tc>
                  <a:txBody>
                    <a:bodyPr/>
                    <a:lstStyle/>
                    <a:p>
                      <a:pPr algn="ctr"/>
                      <a:r>
                        <a:rPr lang="de-DE" dirty="0">
                          <a:solidFill>
                            <a:schemeClr val="bg1"/>
                          </a:solidFill>
                        </a:rPr>
                        <a:t>Stabil</a:t>
                      </a:r>
                    </a:p>
                  </a:txBody>
                  <a:tcPr anchor="ctr">
                    <a:solidFill>
                      <a:schemeClr val="accent6">
                        <a:lumMod val="40000"/>
                        <a:lumOff val="60000"/>
                      </a:schemeClr>
                    </a:solidFill>
                  </a:tcPr>
                </a:tc>
                <a:tc>
                  <a:txBody>
                    <a:bodyPr/>
                    <a:lstStyle/>
                    <a:p>
                      <a:endParaRPr lang="de-DE" dirty="0"/>
                    </a:p>
                    <a:p>
                      <a:endParaRPr lang="de-DE" dirty="0"/>
                    </a:p>
                    <a:p>
                      <a:r>
                        <a:rPr lang="de-DE" dirty="0"/>
                        <a:t>Eigene</a:t>
                      </a:r>
                      <a:r>
                        <a:rPr lang="de-DE" baseline="0" dirty="0"/>
                        <a:t> Fähigkeiten</a:t>
                      </a:r>
                      <a:endParaRPr lang="de-DE" dirty="0"/>
                    </a:p>
                  </a:txBody>
                  <a:tcPr/>
                </a:tc>
                <a:tc>
                  <a:txBody>
                    <a:bodyPr/>
                    <a:lstStyle/>
                    <a:p>
                      <a:endParaRPr lang="de-DE" dirty="0"/>
                    </a:p>
                    <a:p>
                      <a:endParaRPr lang="de-DE" dirty="0"/>
                    </a:p>
                    <a:p>
                      <a:r>
                        <a:rPr lang="de-DE" dirty="0"/>
                        <a:t>Unzureichende</a:t>
                      </a:r>
                      <a:r>
                        <a:rPr lang="de-DE" baseline="0" dirty="0"/>
                        <a:t> Möglichkeiten</a:t>
                      </a:r>
                      <a:endParaRPr lang="de-DE" dirty="0"/>
                    </a:p>
                    <a:p>
                      <a:r>
                        <a:rPr lang="de-DE" dirty="0"/>
                        <a:t>(Anforderungshöhe, Förderung)</a:t>
                      </a:r>
                    </a:p>
                  </a:txBody>
                  <a:tcPr/>
                </a:tc>
                <a:extLst>
                  <a:ext uri="{0D108BD9-81ED-4DB2-BD59-A6C34878D82A}">
                    <a16:rowId xmlns:a16="http://schemas.microsoft.com/office/drawing/2014/main" val="10001"/>
                  </a:ext>
                </a:extLst>
              </a:tr>
              <a:tr h="1474269">
                <a:tc>
                  <a:txBody>
                    <a:bodyPr/>
                    <a:lstStyle/>
                    <a:p>
                      <a:pPr algn="ctr"/>
                      <a:r>
                        <a:rPr lang="de-DE" dirty="0">
                          <a:solidFill>
                            <a:schemeClr val="bg1"/>
                          </a:solidFill>
                        </a:rPr>
                        <a:t>variabel</a:t>
                      </a:r>
                    </a:p>
                  </a:txBody>
                  <a:tcPr anchor="ctr">
                    <a:solidFill>
                      <a:schemeClr val="accent6">
                        <a:lumMod val="40000"/>
                        <a:lumOff val="60000"/>
                      </a:schemeClr>
                    </a:solidFill>
                  </a:tcPr>
                </a:tc>
                <a:tc>
                  <a:txBody>
                    <a:bodyPr/>
                    <a:lstStyle/>
                    <a:p>
                      <a:endParaRPr lang="de-DE" dirty="0"/>
                    </a:p>
                    <a:p>
                      <a:endParaRPr lang="de-DE" dirty="0"/>
                    </a:p>
                    <a:p>
                      <a:r>
                        <a:rPr lang="de-DE" dirty="0"/>
                        <a:t>Eigene Anstrengung</a:t>
                      </a:r>
                    </a:p>
                  </a:txBody>
                  <a:tcPr/>
                </a:tc>
                <a:tc>
                  <a:txBody>
                    <a:bodyPr/>
                    <a:lstStyle/>
                    <a:p>
                      <a:endParaRPr lang="de-DE" dirty="0"/>
                    </a:p>
                    <a:p>
                      <a:endParaRPr lang="de-DE" dirty="0"/>
                    </a:p>
                    <a:p>
                      <a:r>
                        <a:rPr lang="de-DE" dirty="0"/>
                        <a:t>Zufall, Glück-Pech</a:t>
                      </a:r>
                    </a:p>
                  </a:txBody>
                  <a:tcPr/>
                </a:tc>
                <a:extLst>
                  <a:ext uri="{0D108BD9-81ED-4DB2-BD59-A6C34878D82A}">
                    <a16:rowId xmlns:a16="http://schemas.microsoft.com/office/drawing/2014/main" val="10002"/>
                  </a:ext>
                </a:extLst>
              </a:tr>
            </a:tbl>
          </a:graphicData>
        </a:graphic>
      </p:graphicFrame>
      <p:sp>
        <p:nvSpPr>
          <p:cNvPr id="3" name="Fußzeilenplatzhalter 2"/>
          <p:cNvSpPr>
            <a:spLocks noGrp="1"/>
          </p:cNvSpPr>
          <p:nvPr>
            <p:ph type="ftr" sz="quarter" idx="11"/>
          </p:nvPr>
        </p:nvSpPr>
        <p:spPr/>
        <p:txBody>
          <a:bodyPr/>
          <a:lstStyle/>
          <a:p>
            <a:r>
              <a:rPr lang="de-DE"/>
              <a:t>SPI_Ney_Berufsorientierung u. -integration Förderbedarf Lernen 14.02.24</a:t>
            </a:r>
          </a:p>
        </p:txBody>
      </p:sp>
      <p:sp>
        <p:nvSpPr>
          <p:cNvPr id="4" name="Foliennummernplatzhalter 3"/>
          <p:cNvSpPr>
            <a:spLocks noGrp="1"/>
          </p:cNvSpPr>
          <p:nvPr>
            <p:ph type="sldNum" sz="quarter" idx="12"/>
          </p:nvPr>
        </p:nvSpPr>
        <p:spPr/>
        <p:txBody>
          <a:bodyPr/>
          <a:lstStyle/>
          <a:p>
            <a:fld id="{C2782BF1-66A5-470E-AC91-D0F78B3A71E5}" type="slidenum">
              <a:rPr lang="de-DE" smtClean="0"/>
              <a:pPr/>
              <a:t>20</a:t>
            </a:fld>
            <a:endParaRPr lang="de-DE"/>
          </a:p>
        </p:txBody>
      </p:sp>
    </p:spTree>
    <p:extLst>
      <p:ext uri="{BB962C8B-B14F-4D97-AF65-F5344CB8AC3E}">
        <p14:creationId xmlns:p14="http://schemas.microsoft.com/office/powerpoint/2010/main" val="3524608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CDEF4-ACAD-4C80-B168-8E795DC20217}"/>
              </a:ext>
            </a:extLst>
          </p:cNvPr>
          <p:cNvSpPr>
            <a:spLocks noGrp="1"/>
          </p:cNvSpPr>
          <p:nvPr>
            <p:ph type="title"/>
          </p:nvPr>
        </p:nvSpPr>
        <p:spPr>
          <a:xfrm>
            <a:off x="1908313" y="702365"/>
            <a:ext cx="9369286" cy="1232451"/>
          </a:xfrm>
          <a:noFill/>
        </p:spPr>
        <p:txBody>
          <a:bodyPr>
            <a:noAutofit/>
          </a:bodyPr>
          <a:lstStyle/>
          <a:p>
            <a:pPr algn="l"/>
            <a:r>
              <a:rPr lang="de-DE" sz="1800" b="1" dirty="0"/>
              <a:t>          Motivationsprobleme erklären - Selbstwerttheorie Covington (1984, 1998)</a:t>
            </a:r>
            <a:br>
              <a:rPr lang="de-DE" sz="1800" b="1" dirty="0"/>
            </a:br>
            <a:r>
              <a:rPr lang="de-DE" sz="1800" b="1" dirty="0"/>
              <a:t/>
            </a:r>
            <a:br>
              <a:rPr lang="de-DE" sz="1800" b="1" dirty="0"/>
            </a:br>
            <a:r>
              <a:rPr lang="de-DE" sz="1800" b="1" dirty="0"/>
              <a:t>         </a:t>
            </a:r>
            <a:r>
              <a:rPr lang="de-DE" sz="1800" i="1" dirty="0">
                <a:solidFill>
                  <a:srgbClr val="00B0F0"/>
                </a:solidFill>
              </a:rPr>
              <a:t>Welche Strategien nutzen Ihre </a:t>
            </a:r>
            <a:r>
              <a:rPr lang="de-DE" sz="1800" i="1" dirty="0" err="1">
                <a:solidFill>
                  <a:srgbClr val="00B0F0"/>
                </a:solidFill>
              </a:rPr>
              <a:t>SuS</a:t>
            </a:r>
            <a:r>
              <a:rPr lang="de-DE" sz="1800" i="1" dirty="0">
                <a:solidFill>
                  <a:srgbClr val="00B0F0"/>
                </a:solidFill>
              </a:rPr>
              <a:t> mit Förderbedarf Lernen, um Misserfolg/        </a:t>
            </a:r>
            <a:br>
              <a:rPr lang="de-DE" sz="1800" i="1" dirty="0">
                <a:solidFill>
                  <a:srgbClr val="00B0F0"/>
                </a:solidFill>
              </a:rPr>
            </a:br>
            <a:r>
              <a:rPr lang="de-DE" sz="1800" i="1" dirty="0">
                <a:solidFill>
                  <a:srgbClr val="00B0F0"/>
                </a:solidFill>
              </a:rPr>
              <a:t>         Selbstwertgefährdung zu vermeiden?</a:t>
            </a:r>
            <a:br>
              <a:rPr lang="de-DE" sz="1800" i="1" dirty="0">
                <a:solidFill>
                  <a:srgbClr val="00B0F0"/>
                </a:solidFill>
              </a:rPr>
            </a:br>
            <a:r>
              <a:rPr lang="de-DE" sz="1800" b="1" dirty="0"/>
              <a:t/>
            </a:r>
            <a:br>
              <a:rPr lang="de-DE" sz="1800" b="1" dirty="0"/>
            </a:br>
            <a:endParaRPr lang="de-DE" sz="1800" dirty="0"/>
          </a:p>
        </p:txBody>
      </p:sp>
      <p:sp>
        <p:nvSpPr>
          <p:cNvPr id="3" name="Inhaltsplatzhalter 2">
            <a:extLst>
              <a:ext uri="{FF2B5EF4-FFF2-40B4-BE49-F238E27FC236}">
                <a16:creationId xmlns:a16="http://schemas.microsoft.com/office/drawing/2014/main" id="{DBBF0242-A017-402F-8B96-1097DBB25972}"/>
              </a:ext>
            </a:extLst>
          </p:cNvPr>
          <p:cNvSpPr>
            <a:spLocks noGrp="1"/>
          </p:cNvSpPr>
          <p:nvPr>
            <p:ph idx="1"/>
          </p:nvPr>
        </p:nvSpPr>
        <p:spPr>
          <a:xfrm>
            <a:off x="2133600" y="2252870"/>
            <a:ext cx="8786191" cy="4187686"/>
          </a:xfrm>
        </p:spPr>
        <p:txBody>
          <a:bodyPr>
            <a:normAutofit/>
          </a:bodyPr>
          <a:lstStyle/>
          <a:p>
            <a:r>
              <a:rPr lang="de-DE" u="sng" dirty="0"/>
              <a:t>Selbstwertschutz: </a:t>
            </a:r>
            <a:r>
              <a:rPr lang="de-DE" dirty="0"/>
              <a:t>Anstrengung vermeiden, da sich durch Nichtstun Misserfolg nicht einstellen kann</a:t>
            </a:r>
          </a:p>
          <a:p>
            <a:r>
              <a:rPr lang="de-DE" u="sng" dirty="0"/>
              <a:t>Self-</a:t>
            </a:r>
            <a:r>
              <a:rPr lang="de-DE" u="sng" dirty="0" err="1"/>
              <a:t>handycapping</a:t>
            </a:r>
            <a:r>
              <a:rPr lang="de-DE" u="sng" dirty="0"/>
              <a:t>: </a:t>
            </a:r>
            <a:r>
              <a:rPr lang="de-DE" dirty="0"/>
              <a:t>Hindernisse selbst kreieren, die quasi als Erklärung für das Scheitern herhalten müssen (Bsp. zu hohe Ziele stecken oder Prokrastination)  </a:t>
            </a:r>
          </a:p>
          <a:p>
            <a:r>
              <a:rPr lang="de-DE" u="sng" dirty="0"/>
              <a:t>Defensiver Pessimismus: </a:t>
            </a:r>
            <a:r>
              <a:rPr lang="de-DE" dirty="0"/>
              <a:t>unrealistisch niedrige Erwartung an eigene Leistung, trotz vergangener positiver Erfahrung. Man kalkuliert Misserfolg, um das Empfinden von Leistungsdruck zu verringern.</a:t>
            </a:r>
          </a:p>
          <a:p>
            <a:endParaRPr lang="de-DE" dirty="0"/>
          </a:p>
        </p:txBody>
      </p:sp>
      <p:sp>
        <p:nvSpPr>
          <p:cNvPr id="4" name="Fußzeilenplatzhalter 3">
            <a:extLst>
              <a:ext uri="{FF2B5EF4-FFF2-40B4-BE49-F238E27FC236}">
                <a16:creationId xmlns:a16="http://schemas.microsoft.com/office/drawing/2014/main" id="{7C99DA00-BB4A-4C8E-ADBC-D3D52432050C}"/>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C4F373E5-909C-477E-9B4F-30DB010AD9DB}"/>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95023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1F9E9-B8C2-4F2C-80DA-943919DDC923}"/>
              </a:ext>
            </a:extLst>
          </p:cNvPr>
          <p:cNvSpPr>
            <a:spLocks noGrp="1"/>
          </p:cNvSpPr>
          <p:nvPr>
            <p:ph type="title"/>
          </p:nvPr>
        </p:nvSpPr>
        <p:spPr>
          <a:xfrm>
            <a:off x="2611808" y="808056"/>
            <a:ext cx="7958331" cy="1077229"/>
          </a:xfrm>
        </p:spPr>
        <p:txBody>
          <a:bodyPr>
            <a:normAutofit/>
          </a:bodyPr>
          <a:lstStyle/>
          <a:p>
            <a:pPr algn="l"/>
            <a:r>
              <a:rPr lang="de-DE" sz="2000" dirty="0"/>
              <a:t>ERG-Theorie (</a:t>
            </a:r>
            <a:r>
              <a:rPr lang="de-DE" sz="2000" dirty="0" err="1"/>
              <a:t>Alderfer</a:t>
            </a:r>
            <a:r>
              <a:rPr lang="de-DE" sz="2000" dirty="0"/>
              <a:t> in von der Oelsnitz 2012), </a:t>
            </a:r>
            <a:br>
              <a:rPr lang="de-DE" sz="2000" dirty="0"/>
            </a:br>
            <a:r>
              <a:rPr lang="de-DE" sz="2000" dirty="0"/>
              <a:t>Grundbedürfnisse nach Grawe (2004)</a:t>
            </a:r>
          </a:p>
        </p:txBody>
      </p:sp>
      <p:sp>
        <p:nvSpPr>
          <p:cNvPr id="3" name="Inhaltsplatzhalter 2">
            <a:extLst>
              <a:ext uri="{FF2B5EF4-FFF2-40B4-BE49-F238E27FC236}">
                <a16:creationId xmlns:a16="http://schemas.microsoft.com/office/drawing/2014/main" id="{4C138697-A4AF-413C-9E8B-B4F0EE657920}"/>
              </a:ext>
            </a:extLst>
          </p:cNvPr>
          <p:cNvSpPr>
            <a:spLocks noGrp="1"/>
          </p:cNvSpPr>
          <p:nvPr>
            <p:ph idx="1"/>
          </p:nvPr>
        </p:nvSpPr>
        <p:spPr>
          <a:xfrm>
            <a:off x="2358888" y="2052116"/>
            <a:ext cx="8211252" cy="3997828"/>
          </a:xfrm>
          <a:noFill/>
        </p:spPr>
        <p:txBody>
          <a:bodyPr>
            <a:normAutofit lnSpcReduction="10000"/>
          </a:bodyPr>
          <a:lstStyle/>
          <a:p>
            <a:pPr>
              <a:lnSpc>
                <a:spcPct val="150000"/>
              </a:lnSpc>
            </a:pPr>
            <a:r>
              <a:rPr lang="de-DE" sz="1600" dirty="0"/>
              <a:t>Die Untersuchung der Stabilität beruflicher Orientierungen bei benachteiligten Jugendlichen in einem freiwilligen sozialen Trainingsjahr (FSTJ) hat gezeigt, dass die berufliche Motivation bei vielen Jugendlichen nicht stabil ist, wobei die extrinsischen Motive beständiger sind als die intrinsischen. </a:t>
            </a:r>
            <a:r>
              <a:rPr lang="de-DE" sz="1400" dirty="0"/>
              <a:t>(Dombrowski 2015, 108, Hypothesen </a:t>
            </a:r>
            <a:r>
              <a:rPr lang="de-DE" sz="1400" dirty="0" err="1"/>
              <a:t>Alderfer</a:t>
            </a:r>
            <a:r>
              <a:rPr lang="de-DE" sz="1400" dirty="0"/>
              <a:t>)</a:t>
            </a:r>
          </a:p>
          <a:p>
            <a:pPr>
              <a:lnSpc>
                <a:spcPct val="150000"/>
              </a:lnSpc>
            </a:pPr>
            <a:r>
              <a:rPr lang="de-DE" sz="1600" dirty="0"/>
              <a:t>Je mehr die Existenzbedürfnisse befriedigt sind, um so mehr greifen das Beziehungsbedürfnis und das, den Selbstwert zu erhalten. </a:t>
            </a:r>
          </a:p>
          <a:p>
            <a:pPr>
              <a:lnSpc>
                <a:spcPct val="150000"/>
              </a:lnSpc>
            </a:pPr>
            <a:r>
              <a:rPr lang="de-DE" sz="1600" dirty="0"/>
              <a:t>Je mehr man sich den o.g. Bedürfnissen „annähert“, um so wahrscheinlicher wird das Wachstumsbedürfnis. Verhaltensschwierigkeiten entstehen, wenn man Enttäuschungen und Unlust „vermeiden“ will. </a:t>
            </a:r>
          </a:p>
        </p:txBody>
      </p:sp>
      <p:sp>
        <p:nvSpPr>
          <p:cNvPr id="4" name="Fußzeilenplatzhalter 3">
            <a:extLst>
              <a:ext uri="{FF2B5EF4-FFF2-40B4-BE49-F238E27FC236}">
                <a16:creationId xmlns:a16="http://schemas.microsoft.com/office/drawing/2014/main" id="{F8EDD1C3-211A-4C0B-9553-C365CD85DFC0}"/>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FCE53138-50D1-485E-9420-3D5A0B99B9A0}"/>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389854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77674-E4BA-42FA-BCFC-99B0EE13AD2A}"/>
              </a:ext>
            </a:extLst>
          </p:cNvPr>
          <p:cNvSpPr>
            <a:spLocks noGrp="1"/>
          </p:cNvSpPr>
          <p:nvPr>
            <p:ph type="title"/>
          </p:nvPr>
        </p:nvSpPr>
        <p:spPr>
          <a:xfrm>
            <a:off x="2611808" y="487443"/>
            <a:ext cx="8467009" cy="784766"/>
          </a:xfrm>
          <a:solidFill>
            <a:schemeClr val="accent1">
              <a:lumMod val="40000"/>
              <a:lumOff val="60000"/>
            </a:schemeClr>
          </a:solidFill>
        </p:spPr>
        <p:txBody>
          <a:bodyPr>
            <a:noAutofit/>
          </a:bodyPr>
          <a:lstStyle/>
          <a:p>
            <a:pPr algn="l"/>
            <a:r>
              <a:rPr lang="de-DE" sz="2400" dirty="0">
                <a:solidFill>
                  <a:srgbClr val="FF0000"/>
                </a:solidFill>
              </a:rPr>
              <a:t>Für die Berufsorientierung halten wir fest:</a:t>
            </a:r>
            <a:br>
              <a:rPr lang="de-DE" sz="2400" dirty="0">
                <a:solidFill>
                  <a:srgbClr val="FF0000"/>
                </a:solidFill>
              </a:rPr>
            </a:br>
            <a:r>
              <a:rPr lang="de-DE" sz="2400" dirty="0">
                <a:solidFill>
                  <a:srgbClr val="FF0000"/>
                </a:solidFill>
              </a:rPr>
              <a:t>4. </a:t>
            </a:r>
            <a:endParaRPr lang="de-DE" sz="2400" dirty="0"/>
          </a:p>
        </p:txBody>
      </p:sp>
      <p:sp>
        <p:nvSpPr>
          <p:cNvPr id="3" name="Inhaltsplatzhalter 2">
            <a:extLst>
              <a:ext uri="{FF2B5EF4-FFF2-40B4-BE49-F238E27FC236}">
                <a16:creationId xmlns:a16="http://schemas.microsoft.com/office/drawing/2014/main" id="{D394DB66-A63A-4E31-95B9-612DFC8922D2}"/>
              </a:ext>
            </a:extLst>
          </p:cNvPr>
          <p:cNvSpPr>
            <a:spLocks noGrp="1"/>
          </p:cNvSpPr>
          <p:nvPr>
            <p:ph idx="1"/>
          </p:nvPr>
        </p:nvSpPr>
        <p:spPr>
          <a:xfrm>
            <a:off x="2133600" y="1722783"/>
            <a:ext cx="9104243" cy="4797287"/>
          </a:xfrm>
        </p:spPr>
        <p:txBody>
          <a:bodyPr>
            <a:normAutofit fontScale="85000" lnSpcReduction="10000"/>
          </a:bodyPr>
          <a:lstStyle/>
          <a:p>
            <a:r>
              <a:rPr lang="de-DE" dirty="0"/>
              <a:t>Die anscheinend fehlende Motivation, die </a:t>
            </a:r>
            <a:r>
              <a:rPr lang="de-DE" dirty="0" err="1"/>
              <a:t>SuS</a:t>
            </a:r>
            <a:r>
              <a:rPr lang="de-DE" dirty="0"/>
              <a:t> bei der Berufsorientierung/ für eine Berufsausbildung zeigen, kann aus Unsicherheit hins. des eigenen Könnens resultieren u./o. Selbstschutz sein.                                                                                        Argumentationen über „das wahre Leben“, über starre Anforderungen zu Lern- u./o. Sozialverhalten sind hier ungünstig, da sie weiter bedrohlich wirken.</a:t>
            </a:r>
          </a:p>
          <a:p>
            <a:endParaRPr lang="de-DE" dirty="0"/>
          </a:p>
          <a:p>
            <a:r>
              <a:rPr lang="de-DE" dirty="0"/>
              <a:t>In der Berufsorientierung geht es darum, dass </a:t>
            </a:r>
            <a:r>
              <a:rPr lang="de-DE" dirty="0" err="1"/>
              <a:t>LuL</a:t>
            </a:r>
            <a:r>
              <a:rPr lang="de-DE" dirty="0"/>
              <a:t>  </a:t>
            </a:r>
          </a:p>
          <a:p>
            <a:pPr lvl="1"/>
            <a:r>
              <a:rPr lang="de-DE" dirty="0"/>
              <a:t>ihre konkreten individuellen Ressourcen für das als erreichbar bewertete kurz- und mittelfristige Ziel schrittweise erkennen (Wissen zu internen und externen Faktoren), </a:t>
            </a:r>
          </a:p>
          <a:p>
            <a:pPr lvl="1"/>
            <a:r>
              <a:rPr lang="de-DE" dirty="0"/>
              <a:t>Erfahrungen (“Quick </a:t>
            </a:r>
            <a:r>
              <a:rPr lang="de-DE" dirty="0" err="1"/>
              <a:t>wins</a:t>
            </a:r>
            <a:r>
              <a:rPr lang="de-DE" dirty="0"/>
              <a:t>“) machen können, konkretes Feedback und Mut bekommen,</a:t>
            </a:r>
          </a:p>
          <a:p>
            <a:pPr lvl="1"/>
            <a:r>
              <a:rPr lang="de-DE" dirty="0"/>
              <a:t>gute realistische Modelle (er-)kennen lernen und </a:t>
            </a:r>
          </a:p>
          <a:p>
            <a:pPr lvl="1"/>
            <a:r>
              <a:rPr lang="de-DE" dirty="0"/>
              <a:t>auf Verbindlichkeit (personale Begleitung im System) und Einbindung (Peer und Team) vertrauen können.</a:t>
            </a:r>
          </a:p>
          <a:p>
            <a:endParaRPr lang="de-DE" dirty="0"/>
          </a:p>
        </p:txBody>
      </p:sp>
      <p:sp>
        <p:nvSpPr>
          <p:cNvPr id="4" name="Fußzeilenplatzhalter 3">
            <a:extLst>
              <a:ext uri="{FF2B5EF4-FFF2-40B4-BE49-F238E27FC236}">
                <a16:creationId xmlns:a16="http://schemas.microsoft.com/office/drawing/2014/main" id="{B2C90983-B29E-47E1-B403-9BBBC69804C5}"/>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245F78AA-E9B5-40E8-B0DD-D87057B4D050}"/>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4110536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CDEF4-ACAD-4C80-B168-8E795DC20217}"/>
              </a:ext>
            </a:extLst>
          </p:cNvPr>
          <p:cNvSpPr>
            <a:spLocks noGrp="1"/>
          </p:cNvSpPr>
          <p:nvPr>
            <p:ph type="title"/>
          </p:nvPr>
        </p:nvSpPr>
        <p:spPr>
          <a:xfrm>
            <a:off x="2305878" y="967408"/>
            <a:ext cx="8998226" cy="967407"/>
          </a:xfrm>
          <a:noFill/>
        </p:spPr>
        <p:txBody>
          <a:bodyPr>
            <a:noAutofit/>
          </a:bodyPr>
          <a:lstStyle/>
          <a:p>
            <a:pPr algn="l"/>
            <a:r>
              <a:rPr lang="de-DE" sz="1800" b="1" dirty="0"/>
              <a:t> </a:t>
            </a:r>
            <a:r>
              <a:rPr lang="de-DE" sz="1800" dirty="0"/>
              <a:t>zu III. </a:t>
            </a:r>
            <a:br>
              <a:rPr lang="de-DE" sz="1800" dirty="0"/>
            </a:br>
            <a:r>
              <a:rPr lang="de-DE" sz="1800" b="1" dirty="0"/>
              <a:t/>
            </a:r>
            <a:br>
              <a:rPr lang="de-DE" sz="1800" b="1" dirty="0"/>
            </a:br>
            <a:r>
              <a:rPr lang="de-DE" sz="1800" b="1" dirty="0"/>
              <a:t>Faktoren im System und die Realität der Berufsausbildung </a:t>
            </a:r>
            <a:r>
              <a:rPr lang="de-DE" sz="1600" dirty="0"/>
              <a:t>(</a:t>
            </a:r>
            <a:r>
              <a:rPr lang="de-DE" sz="1600" dirty="0" err="1"/>
              <a:t>Enggruber</a:t>
            </a:r>
            <a:r>
              <a:rPr lang="de-DE" sz="1600" dirty="0"/>
              <a:t>/Fehlau 2018)</a:t>
            </a:r>
            <a:r>
              <a:rPr lang="de-DE" sz="1800" dirty="0"/>
              <a:t/>
            </a:r>
            <a:br>
              <a:rPr lang="de-DE" sz="1800" dirty="0"/>
            </a:br>
            <a:r>
              <a:rPr lang="de-DE" sz="1800" dirty="0"/>
              <a:t/>
            </a:r>
            <a:br>
              <a:rPr lang="de-DE" sz="1800" dirty="0"/>
            </a:br>
            <a:endParaRPr lang="de-DE" sz="1800" dirty="0"/>
          </a:p>
        </p:txBody>
      </p:sp>
      <p:sp>
        <p:nvSpPr>
          <p:cNvPr id="3" name="Inhaltsplatzhalter 2">
            <a:extLst>
              <a:ext uri="{FF2B5EF4-FFF2-40B4-BE49-F238E27FC236}">
                <a16:creationId xmlns:a16="http://schemas.microsoft.com/office/drawing/2014/main" id="{DBBF0242-A017-402F-8B96-1097DBB25972}"/>
              </a:ext>
            </a:extLst>
          </p:cNvPr>
          <p:cNvSpPr>
            <a:spLocks noGrp="1"/>
          </p:cNvSpPr>
          <p:nvPr>
            <p:ph idx="1"/>
          </p:nvPr>
        </p:nvSpPr>
        <p:spPr>
          <a:xfrm>
            <a:off x="2133600" y="2252870"/>
            <a:ext cx="8786191" cy="4187686"/>
          </a:xfrm>
        </p:spPr>
        <p:txBody>
          <a:bodyPr>
            <a:normAutofit/>
          </a:bodyPr>
          <a:lstStyle/>
          <a:p>
            <a:r>
              <a:rPr lang="de-DE" dirty="0"/>
              <a:t>Knapp die Hälfte der jungen Menschen fühlt sich nicht ausreichend über berufliche Möglichkeiten informiert.</a:t>
            </a:r>
          </a:p>
          <a:p>
            <a:endParaRPr lang="de-DE" dirty="0"/>
          </a:p>
          <a:p>
            <a:r>
              <a:rPr lang="de-DE" dirty="0"/>
              <a:t>1. Erwartung(</a:t>
            </a:r>
            <a:r>
              <a:rPr lang="de-DE" dirty="0" err="1"/>
              <a:t>slosigkeit</a:t>
            </a:r>
            <a:r>
              <a:rPr lang="de-DE" dirty="0"/>
              <a:t>)en</a:t>
            </a:r>
          </a:p>
          <a:p>
            <a:r>
              <a:rPr lang="de-DE" dirty="0"/>
              <a:t>2. Die Kunst, freiwillig teilnehmen zu müssen</a:t>
            </a:r>
          </a:p>
          <a:p>
            <a:r>
              <a:rPr lang="de-DE" dirty="0"/>
              <a:t>3. Dann beginnt das „wahre“ Leben: warmgehalten und abgekühlt</a:t>
            </a:r>
          </a:p>
          <a:p>
            <a:endParaRPr lang="de-DE" dirty="0"/>
          </a:p>
        </p:txBody>
      </p:sp>
      <p:sp>
        <p:nvSpPr>
          <p:cNvPr id="4" name="Fußzeilenplatzhalter 3">
            <a:extLst>
              <a:ext uri="{FF2B5EF4-FFF2-40B4-BE49-F238E27FC236}">
                <a16:creationId xmlns:a16="http://schemas.microsoft.com/office/drawing/2014/main" id="{7C99DA00-BB4A-4C8E-ADBC-D3D52432050C}"/>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C4F373E5-909C-477E-9B4F-30DB010AD9DB}"/>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773999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ABB92-E789-4F19-A089-89F77B95D360}"/>
              </a:ext>
            </a:extLst>
          </p:cNvPr>
          <p:cNvSpPr>
            <a:spLocks noGrp="1"/>
          </p:cNvSpPr>
          <p:nvPr>
            <p:ph type="title"/>
          </p:nvPr>
        </p:nvSpPr>
        <p:spPr/>
        <p:txBody>
          <a:bodyPr>
            <a:normAutofit/>
          </a:bodyPr>
          <a:lstStyle/>
          <a:p>
            <a:pPr algn="l"/>
            <a:r>
              <a:rPr lang="de-DE" sz="1800" dirty="0"/>
              <a:t>1. Erwartung(</a:t>
            </a:r>
            <a:r>
              <a:rPr lang="de-DE" sz="1800" dirty="0" err="1"/>
              <a:t>slosigkeit</a:t>
            </a:r>
            <a:r>
              <a:rPr lang="de-DE" sz="1800" dirty="0"/>
              <a:t>)en</a:t>
            </a:r>
            <a:br>
              <a:rPr lang="de-DE" sz="1800" dirty="0"/>
            </a:br>
            <a:endParaRPr lang="de-DE" sz="1800" dirty="0">
              <a:solidFill>
                <a:schemeClr val="accent1"/>
              </a:solidFill>
            </a:endParaRPr>
          </a:p>
        </p:txBody>
      </p:sp>
      <p:sp>
        <p:nvSpPr>
          <p:cNvPr id="3" name="Inhaltsplatzhalter 2">
            <a:extLst>
              <a:ext uri="{FF2B5EF4-FFF2-40B4-BE49-F238E27FC236}">
                <a16:creationId xmlns:a16="http://schemas.microsoft.com/office/drawing/2014/main" id="{0F11DE22-19A2-4FEF-BB26-E3ACCE6C6E2B}"/>
              </a:ext>
            </a:extLst>
          </p:cNvPr>
          <p:cNvSpPr>
            <a:spLocks noGrp="1"/>
          </p:cNvSpPr>
          <p:nvPr>
            <p:ph idx="1"/>
          </p:nvPr>
        </p:nvSpPr>
        <p:spPr>
          <a:xfrm>
            <a:off x="2499919" y="1702965"/>
            <a:ext cx="8070220" cy="4346979"/>
          </a:xfrm>
        </p:spPr>
        <p:txBody>
          <a:bodyPr/>
          <a:lstStyle/>
          <a:p>
            <a:endParaRPr lang="de-DE" dirty="0"/>
          </a:p>
          <a:p>
            <a:pPr lvl="1"/>
            <a:r>
              <a:rPr lang="de-DE" sz="1600" dirty="0"/>
              <a:t>Man will eine Zukunft haben (Identität!).</a:t>
            </a:r>
          </a:p>
          <a:p>
            <a:pPr lvl="1"/>
            <a:r>
              <a:rPr lang="de-DE" sz="1600" dirty="0"/>
              <a:t>Berufsorientierung für </a:t>
            </a:r>
            <a:r>
              <a:rPr lang="de-DE" sz="1600" dirty="0" err="1"/>
              <a:t>SuS</a:t>
            </a:r>
            <a:r>
              <a:rPr lang="de-DE" sz="1600" dirty="0"/>
              <a:t> mit Förderbedarf setzt als nächste Etappe ein Angebot „zweiter Wahl“ oder ohne qualifizierenden Berufsabschluss als einzige Alternative zum Nichtstun. </a:t>
            </a:r>
          </a:p>
          <a:p>
            <a:pPr lvl="1"/>
            <a:r>
              <a:rPr lang="de-DE" sz="1600" dirty="0">
                <a:solidFill>
                  <a:srgbClr val="FF0000"/>
                </a:solidFill>
              </a:rPr>
              <a:t>Mit Unsicherheit</a:t>
            </a:r>
            <a:r>
              <a:rPr lang="de-DE" sz="1600" dirty="0"/>
              <a:t> </a:t>
            </a:r>
            <a:r>
              <a:rPr lang="de-DE" sz="1600" dirty="0">
                <a:solidFill>
                  <a:srgbClr val="FF0000"/>
                </a:solidFill>
              </a:rPr>
              <a:t>und Misserfolg wird gerechnet. </a:t>
            </a:r>
          </a:p>
          <a:p>
            <a:pPr lvl="1"/>
            <a:r>
              <a:rPr lang="de-DE" sz="1600" dirty="0"/>
              <a:t>Negative Vorerfahrungen in der Bildungs- und Hilfelaufbahn bestimmen die Motivation.</a:t>
            </a:r>
          </a:p>
        </p:txBody>
      </p:sp>
      <p:sp>
        <p:nvSpPr>
          <p:cNvPr id="4" name="Fußzeilenplatzhalter 3">
            <a:extLst>
              <a:ext uri="{FF2B5EF4-FFF2-40B4-BE49-F238E27FC236}">
                <a16:creationId xmlns:a16="http://schemas.microsoft.com/office/drawing/2014/main" id="{75209F72-1772-4C7D-AA56-7DA23E91EC99}"/>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DDD6E046-55F5-4994-8177-AA988F9B1CA0}"/>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320620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727018"/>
          </a:xfrm>
        </p:spPr>
        <p:txBody>
          <a:bodyPr>
            <a:normAutofit fontScale="90000"/>
          </a:bodyPr>
          <a:lstStyle/>
          <a:p>
            <a:pPr algn="l"/>
            <a:r>
              <a:rPr lang="de-DE" sz="2200" b="1" dirty="0"/>
              <a:t> Motivation – Bedeutung der Ausbildung/des Berufs</a:t>
            </a:r>
            <a:br>
              <a:rPr lang="de-DE" sz="2200" b="1" dirty="0"/>
            </a:br>
            <a:r>
              <a:rPr lang="de-DE" sz="2200" b="1" dirty="0"/>
              <a:t>„Systemrelevante Berufe“</a:t>
            </a:r>
            <a:r>
              <a:rPr lang="de-DE" dirty="0"/>
              <a:t/>
            </a:r>
            <a:br>
              <a:rPr lang="de-DE" dirty="0"/>
            </a:br>
            <a:r>
              <a:rPr lang="de-DE" dirty="0"/>
              <a:t/>
            </a:r>
            <a:br>
              <a:rPr lang="de-DE" dirty="0"/>
            </a:br>
            <a:r>
              <a:rPr lang="de-DE" dirty="0"/>
              <a:t/>
            </a:r>
            <a:br>
              <a:rPr lang="de-DE" dirty="0"/>
            </a:br>
            <a:endParaRPr lang="de-DE" dirty="0"/>
          </a:p>
        </p:txBody>
      </p:sp>
      <p:sp>
        <p:nvSpPr>
          <p:cNvPr id="3" name="Inhaltsplatzhalter 2"/>
          <p:cNvSpPr>
            <a:spLocks noGrp="1"/>
          </p:cNvSpPr>
          <p:nvPr>
            <p:ph idx="1"/>
          </p:nvPr>
        </p:nvSpPr>
        <p:spPr>
          <a:xfrm>
            <a:off x="2589212" y="1446663"/>
            <a:ext cx="8915400" cy="4464559"/>
          </a:xfrm>
        </p:spPr>
        <p:txBody>
          <a:bodyPr>
            <a:normAutofit/>
          </a:bodyPr>
          <a:lstStyle/>
          <a:p>
            <a:r>
              <a:rPr lang="de-DE" sz="1800" dirty="0"/>
              <a:t>„Berliner Liste“ (n=20) und „Erweiterte Liste“ (n=62)</a:t>
            </a:r>
          </a:p>
          <a:p>
            <a:r>
              <a:rPr lang="de-DE" sz="1800" dirty="0"/>
              <a:t>Das Bundesamt für Bevölkerungsschutz und Katastrophenhilfe fasste hierunter Berufe, die »zur Sicherstellung der Versorgung der Bevölkerung mit wichtigen, teils lebens-notwendigen Gütern und Dienstleistungen beitragen« (zit. nach </a:t>
            </a:r>
            <a:r>
              <a:rPr lang="de-DE" sz="1800" dirty="0" err="1"/>
              <a:t>Schrenker</a:t>
            </a:r>
            <a:r>
              <a:rPr lang="de-DE" sz="1800" dirty="0"/>
              <a:t>/Samtleben/</a:t>
            </a:r>
            <a:r>
              <a:rPr lang="de-DE" sz="1800" dirty="0" err="1"/>
              <a:t>Schrenker</a:t>
            </a:r>
            <a:r>
              <a:rPr lang="de-DE" sz="1800" dirty="0"/>
              <a:t> 2021, S. 12)</a:t>
            </a:r>
          </a:p>
          <a:p>
            <a:r>
              <a:rPr lang="de-DE" sz="1800" dirty="0"/>
              <a:t>In der öffentlichen Wahrnehmung wurden systemrelevante Berufe zumeist mit sozialen Berufen in der Gesundheit und Pflege (vgl. Herzog/Sold/Zimmermann 2023) oder mit </a:t>
            </a:r>
          </a:p>
          <a:p>
            <a:r>
              <a:rPr lang="de-DE" sz="1800" dirty="0"/>
              <a:t>Berufen im Einzelhandel und Transportwesen (vgl. etwa die Rede von Bundeskanzlerin Angela Merkel am 18. März 20201) assoziiert.</a:t>
            </a:r>
          </a:p>
        </p:txBody>
      </p:sp>
      <p:sp>
        <p:nvSpPr>
          <p:cNvPr id="4" name="Fußzeilenplatzhalter 3"/>
          <p:cNvSpPr>
            <a:spLocks noGrp="1"/>
          </p:cNvSpPr>
          <p:nvPr>
            <p:ph type="ftr" sz="quarter" idx="11"/>
          </p:nvPr>
        </p:nvSpPr>
        <p:spPr/>
        <p:txBody>
          <a:bodyPr/>
          <a:lstStyle/>
          <a:p>
            <a:r>
              <a:rPr lang="de-DE"/>
              <a:t>SPI_Ney_Berufsorientierung u. -integration Förderbedarf Lernen 14.02.24</a:t>
            </a:r>
          </a:p>
        </p:txBody>
      </p:sp>
      <p:sp>
        <p:nvSpPr>
          <p:cNvPr id="5" name="Foliennummernplatzhalter 4"/>
          <p:cNvSpPr>
            <a:spLocks noGrp="1"/>
          </p:cNvSpPr>
          <p:nvPr>
            <p:ph type="sldNum" sz="quarter" idx="12"/>
          </p:nvPr>
        </p:nvSpPr>
        <p:spPr/>
        <p:txBody>
          <a:bodyPr/>
          <a:lstStyle/>
          <a:p>
            <a:fld id="{A42B8871-CCA0-4526-A7FA-52BB5F0A09D6}" type="slidenum">
              <a:rPr lang="de-DE" smtClean="0"/>
              <a:t>26</a:t>
            </a:fld>
            <a:endParaRPr lang="de-DE"/>
          </a:p>
        </p:txBody>
      </p:sp>
    </p:spTree>
    <p:extLst>
      <p:ext uri="{BB962C8B-B14F-4D97-AF65-F5344CB8AC3E}">
        <p14:creationId xmlns:p14="http://schemas.microsoft.com/office/powerpoint/2010/main" val="288811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ABB92-E789-4F19-A089-89F77B95D360}"/>
              </a:ext>
            </a:extLst>
          </p:cNvPr>
          <p:cNvSpPr>
            <a:spLocks noGrp="1"/>
          </p:cNvSpPr>
          <p:nvPr>
            <p:ph type="title"/>
          </p:nvPr>
        </p:nvSpPr>
        <p:spPr/>
        <p:txBody>
          <a:bodyPr>
            <a:normAutofit/>
          </a:bodyPr>
          <a:lstStyle/>
          <a:p>
            <a:pPr algn="l"/>
            <a:r>
              <a:rPr lang="de-DE" sz="1800" dirty="0"/>
              <a:t>2. Die Kunst, freiwillig teilnehmen zu müssen</a:t>
            </a:r>
            <a:br>
              <a:rPr lang="de-DE" sz="1800" dirty="0"/>
            </a:br>
            <a:endParaRPr lang="de-DE" sz="1800" dirty="0">
              <a:solidFill>
                <a:schemeClr val="accent1"/>
              </a:solidFill>
            </a:endParaRPr>
          </a:p>
        </p:txBody>
      </p:sp>
      <p:sp>
        <p:nvSpPr>
          <p:cNvPr id="3" name="Inhaltsplatzhalter 2">
            <a:extLst>
              <a:ext uri="{FF2B5EF4-FFF2-40B4-BE49-F238E27FC236}">
                <a16:creationId xmlns:a16="http://schemas.microsoft.com/office/drawing/2014/main" id="{0F11DE22-19A2-4FEF-BB26-E3ACCE6C6E2B}"/>
              </a:ext>
            </a:extLst>
          </p:cNvPr>
          <p:cNvSpPr>
            <a:spLocks noGrp="1"/>
          </p:cNvSpPr>
          <p:nvPr>
            <p:ph idx="1"/>
          </p:nvPr>
        </p:nvSpPr>
        <p:spPr>
          <a:xfrm>
            <a:off x="2499919" y="1702965"/>
            <a:ext cx="8070220" cy="4346979"/>
          </a:xfrm>
        </p:spPr>
        <p:txBody>
          <a:bodyPr/>
          <a:lstStyle/>
          <a:p>
            <a:endParaRPr lang="de-DE" dirty="0"/>
          </a:p>
          <a:p>
            <a:pPr lvl="1"/>
            <a:r>
              <a:rPr lang="de-DE" dirty="0"/>
              <a:t>Wenn Leistungen aus dem SGB II beantragt werden, kann eine Zuweisung in die Jugendberufshilfe (JBH) erfolgen – motivierte Teilnahme als Pflicht bestimmt.</a:t>
            </a:r>
          </a:p>
          <a:p>
            <a:pPr lvl="1"/>
            <a:r>
              <a:rPr lang="de-DE" dirty="0">
                <a:solidFill>
                  <a:srgbClr val="FF0000"/>
                </a:solidFill>
              </a:rPr>
              <a:t>Autonomie</a:t>
            </a:r>
            <a:r>
              <a:rPr lang="de-DE" dirty="0"/>
              <a:t> </a:t>
            </a:r>
            <a:r>
              <a:rPr lang="de-DE" dirty="0">
                <a:solidFill>
                  <a:srgbClr val="FF0000"/>
                </a:solidFill>
              </a:rPr>
              <a:t>beschnitten</a:t>
            </a:r>
          </a:p>
          <a:p>
            <a:pPr lvl="1"/>
            <a:r>
              <a:rPr lang="de-DE" dirty="0"/>
              <a:t>Trotz defizitärer Etikettierung und empfundener Infantilisierung, Versuch der positiven Selbstpositionierung (</a:t>
            </a:r>
            <a:r>
              <a:rPr lang="de-DE" dirty="0">
                <a:solidFill>
                  <a:srgbClr val="FF0000"/>
                </a:solidFill>
              </a:rPr>
              <a:t>Selbstwert erhalten</a:t>
            </a:r>
            <a:r>
              <a:rPr lang="de-DE" dirty="0"/>
              <a:t>)</a:t>
            </a:r>
          </a:p>
        </p:txBody>
      </p:sp>
      <p:sp>
        <p:nvSpPr>
          <p:cNvPr id="4" name="Fußzeilenplatzhalter 3">
            <a:extLst>
              <a:ext uri="{FF2B5EF4-FFF2-40B4-BE49-F238E27FC236}">
                <a16:creationId xmlns:a16="http://schemas.microsoft.com/office/drawing/2014/main" id="{75209F72-1772-4C7D-AA56-7DA23E91EC99}"/>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DDD6E046-55F5-4994-8177-AA988F9B1CA0}"/>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703355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ABB92-E789-4F19-A089-89F77B95D360}"/>
              </a:ext>
            </a:extLst>
          </p:cNvPr>
          <p:cNvSpPr>
            <a:spLocks noGrp="1"/>
          </p:cNvSpPr>
          <p:nvPr>
            <p:ph type="title"/>
          </p:nvPr>
        </p:nvSpPr>
        <p:spPr/>
        <p:txBody>
          <a:bodyPr>
            <a:normAutofit/>
          </a:bodyPr>
          <a:lstStyle/>
          <a:p>
            <a:pPr algn="l"/>
            <a:r>
              <a:rPr lang="de-DE" sz="1800" dirty="0"/>
              <a:t>3. Dann beginnt das „wahre“ Leben: warmgehalten und abgekühlt</a:t>
            </a:r>
            <a:br>
              <a:rPr lang="de-DE" sz="1800" dirty="0"/>
            </a:br>
            <a:endParaRPr lang="de-DE" sz="1800" dirty="0">
              <a:solidFill>
                <a:schemeClr val="accent1"/>
              </a:solidFill>
            </a:endParaRPr>
          </a:p>
        </p:txBody>
      </p:sp>
      <p:sp>
        <p:nvSpPr>
          <p:cNvPr id="3" name="Inhaltsplatzhalter 2">
            <a:extLst>
              <a:ext uri="{FF2B5EF4-FFF2-40B4-BE49-F238E27FC236}">
                <a16:creationId xmlns:a16="http://schemas.microsoft.com/office/drawing/2014/main" id="{0F11DE22-19A2-4FEF-BB26-E3ACCE6C6E2B}"/>
              </a:ext>
            </a:extLst>
          </p:cNvPr>
          <p:cNvSpPr>
            <a:spLocks noGrp="1"/>
          </p:cNvSpPr>
          <p:nvPr>
            <p:ph idx="1"/>
          </p:nvPr>
        </p:nvSpPr>
        <p:spPr>
          <a:xfrm>
            <a:off x="2499919" y="1510749"/>
            <a:ext cx="8070220" cy="4539196"/>
          </a:xfrm>
        </p:spPr>
        <p:txBody>
          <a:bodyPr/>
          <a:lstStyle/>
          <a:p>
            <a:pPr lvl="1"/>
            <a:r>
              <a:rPr lang="de-DE" sz="1600" dirty="0"/>
              <a:t>Abschluss der Schulzeit und hinein in das nächste institutionelle System mit der Fiktion des normalen Lebens, in das man integriert werden möchte - </a:t>
            </a:r>
            <a:r>
              <a:rPr lang="de-DE" sz="1600" dirty="0">
                <a:solidFill>
                  <a:srgbClr val="FF0000"/>
                </a:solidFill>
              </a:rPr>
              <a:t>Zugehörigkeit</a:t>
            </a:r>
            <a:r>
              <a:rPr lang="de-DE" sz="1600" dirty="0"/>
              <a:t>)</a:t>
            </a:r>
          </a:p>
          <a:p>
            <a:pPr lvl="1"/>
            <a:r>
              <a:rPr lang="de-DE" sz="1600" dirty="0"/>
              <a:t>Die Vorstellung vom wahren Lebens wird durch Simulation von beruflichen Tätigkeiten in z. B. Praktika und Angeboten der JBH warmgehalten.</a:t>
            </a:r>
          </a:p>
          <a:p>
            <a:pPr marL="457200" lvl="1" indent="0">
              <a:buNone/>
            </a:pPr>
            <a:r>
              <a:rPr lang="de-DE" sz="1600" dirty="0"/>
              <a:t>Gleichzeitig werden</a:t>
            </a:r>
          </a:p>
          <a:p>
            <a:pPr lvl="1"/>
            <a:r>
              <a:rPr lang="de-DE" sz="1600" dirty="0"/>
              <a:t>Tatsächliche Interessen und Motive bzw. unrealistisch erscheinende berufliche Interessen werden immer weiter abgekühlt.  </a:t>
            </a:r>
            <a:r>
              <a:rPr lang="de-DE" sz="1600" dirty="0">
                <a:solidFill>
                  <a:srgbClr val="FF0000"/>
                </a:solidFill>
              </a:rPr>
              <a:t>(Lust/Unlust)</a:t>
            </a:r>
          </a:p>
        </p:txBody>
      </p:sp>
      <p:sp>
        <p:nvSpPr>
          <p:cNvPr id="4" name="Fußzeilenplatzhalter 3">
            <a:extLst>
              <a:ext uri="{FF2B5EF4-FFF2-40B4-BE49-F238E27FC236}">
                <a16:creationId xmlns:a16="http://schemas.microsoft.com/office/drawing/2014/main" id="{75209F72-1772-4C7D-AA56-7DA23E91EC99}"/>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DDD6E046-55F5-4994-8177-AA988F9B1CA0}"/>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778745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77674-E4BA-42FA-BCFC-99B0EE13AD2A}"/>
              </a:ext>
            </a:extLst>
          </p:cNvPr>
          <p:cNvSpPr>
            <a:spLocks noGrp="1"/>
          </p:cNvSpPr>
          <p:nvPr>
            <p:ph type="title"/>
          </p:nvPr>
        </p:nvSpPr>
        <p:spPr>
          <a:xfrm>
            <a:off x="2611808" y="487443"/>
            <a:ext cx="8467009" cy="784766"/>
          </a:xfrm>
          <a:solidFill>
            <a:schemeClr val="accent1">
              <a:lumMod val="60000"/>
              <a:lumOff val="40000"/>
            </a:schemeClr>
          </a:solidFill>
        </p:spPr>
        <p:txBody>
          <a:bodyPr>
            <a:noAutofit/>
          </a:bodyPr>
          <a:lstStyle/>
          <a:p>
            <a:pPr algn="l"/>
            <a:r>
              <a:rPr lang="de-DE" sz="2400" dirty="0">
                <a:solidFill>
                  <a:srgbClr val="FF0000"/>
                </a:solidFill>
              </a:rPr>
              <a:t>Für die Berufsorientierung halten wir fest:</a:t>
            </a:r>
            <a:br>
              <a:rPr lang="de-DE" sz="2400" dirty="0">
                <a:solidFill>
                  <a:srgbClr val="FF0000"/>
                </a:solidFill>
              </a:rPr>
            </a:br>
            <a:r>
              <a:rPr lang="de-DE" sz="2400" dirty="0">
                <a:solidFill>
                  <a:srgbClr val="FF0000"/>
                </a:solidFill>
              </a:rPr>
              <a:t>5. </a:t>
            </a:r>
            <a:endParaRPr lang="de-DE" sz="2400" dirty="0"/>
          </a:p>
        </p:txBody>
      </p:sp>
      <p:sp>
        <p:nvSpPr>
          <p:cNvPr id="3" name="Inhaltsplatzhalter 2">
            <a:extLst>
              <a:ext uri="{FF2B5EF4-FFF2-40B4-BE49-F238E27FC236}">
                <a16:creationId xmlns:a16="http://schemas.microsoft.com/office/drawing/2014/main" id="{D394DB66-A63A-4E31-95B9-612DFC8922D2}"/>
              </a:ext>
            </a:extLst>
          </p:cNvPr>
          <p:cNvSpPr>
            <a:spLocks noGrp="1"/>
          </p:cNvSpPr>
          <p:nvPr>
            <p:ph idx="1"/>
          </p:nvPr>
        </p:nvSpPr>
        <p:spPr>
          <a:xfrm>
            <a:off x="2133600" y="1722783"/>
            <a:ext cx="9104243" cy="4797287"/>
          </a:xfrm>
        </p:spPr>
        <p:txBody>
          <a:bodyPr>
            <a:normAutofit/>
          </a:bodyPr>
          <a:lstStyle/>
          <a:p>
            <a:r>
              <a:rPr lang="de-DE" sz="1600" dirty="0"/>
              <a:t>Es gibt gute Optionen und Chancen. </a:t>
            </a:r>
          </a:p>
          <a:p>
            <a:r>
              <a:rPr lang="de-DE" sz="1600" dirty="0"/>
              <a:t>Beschönigen brauchen wir nichts. Gleichzeitig muss De-(Motivierung) weitestgehend vermieden werden.</a:t>
            </a:r>
          </a:p>
          <a:p>
            <a:r>
              <a:rPr lang="de-DE" sz="1600" dirty="0"/>
              <a:t>Ausbildungs- und  Arbeitswelt sind stark genormt. Sie öffnen aber auch verschiedene Wege für Qualifikation.</a:t>
            </a:r>
          </a:p>
          <a:p>
            <a:r>
              <a:rPr lang="de-DE" sz="1600" dirty="0"/>
              <a:t>Der Ausbildungs- und Arbeitsmarkt braucht Interessierte und Lernwillige. </a:t>
            </a:r>
          </a:p>
          <a:p>
            <a:endParaRPr lang="de-DE" dirty="0"/>
          </a:p>
        </p:txBody>
      </p:sp>
      <p:sp>
        <p:nvSpPr>
          <p:cNvPr id="4" name="Fußzeilenplatzhalter 3">
            <a:extLst>
              <a:ext uri="{FF2B5EF4-FFF2-40B4-BE49-F238E27FC236}">
                <a16:creationId xmlns:a16="http://schemas.microsoft.com/office/drawing/2014/main" id="{B2C90983-B29E-47E1-B403-9BBBC69804C5}"/>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245F78AA-E9B5-40E8-B0DD-D87057B4D050}"/>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28459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1B90A-331A-4657-BB89-7BFDC09C2BCB}"/>
              </a:ext>
            </a:extLst>
          </p:cNvPr>
          <p:cNvSpPr>
            <a:spLocks noGrp="1"/>
          </p:cNvSpPr>
          <p:nvPr>
            <p:ph type="title"/>
          </p:nvPr>
        </p:nvSpPr>
        <p:spPr/>
        <p:txBody>
          <a:bodyPr>
            <a:normAutofit/>
          </a:bodyPr>
          <a:lstStyle/>
          <a:p>
            <a:r>
              <a:rPr lang="de-DE" sz="1800" dirty="0">
                <a:solidFill>
                  <a:srgbClr val="92D050"/>
                </a:solidFill>
              </a:rPr>
              <a:t>Zu I. Was verbinden wir mit den Worten sich orientieren, Orientierung?</a:t>
            </a:r>
          </a:p>
        </p:txBody>
      </p:sp>
      <p:sp>
        <p:nvSpPr>
          <p:cNvPr id="3" name="Inhaltsplatzhalter 2">
            <a:extLst>
              <a:ext uri="{FF2B5EF4-FFF2-40B4-BE49-F238E27FC236}">
                <a16:creationId xmlns:a16="http://schemas.microsoft.com/office/drawing/2014/main" id="{846C2E9A-5DF6-4223-AADA-8E33A4436D21}"/>
              </a:ext>
            </a:extLst>
          </p:cNvPr>
          <p:cNvSpPr>
            <a:spLocks noGrp="1"/>
          </p:cNvSpPr>
          <p:nvPr>
            <p:ph idx="1"/>
          </p:nvPr>
        </p:nvSpPr>
        <p:spPr>
          <a:xfrm>
            <a:off x="2611808" y="2052116"/>
            <a:ext cx="7958331" cy="3997828"/>
          </a:xfrm>
        </p:spPr>
        <p:txBody>
          <a:bodyPr>
            <a:normAutofit/>
          </a:bodyPr>
          <a:lstStyle/>
          <a:p>
            <a:r>
              <a:rPr lang="de-DE" sz="1800" dirty="0"/>
              <a:t>Sich-zurecht-finden in Zeit und Raum</a:t>
            </a:r>
          </a:p>
          <a:p>
            <a:r>
              <a:rPr lang="de-DE" sz="1800" dirty="0"/>
              <a:t>Sich an etwas ausrichten können</a:t>
            </a:r>
          </a:p>
          <a:p>
            <a:r>
              <a:rPr lang="de-DE" sz="1800" dirty="0"/>
              <a:t>Sich erkundigen</a:t>
            </a:r>
          </a:p>
          <a:p>
            <a:endParaRPr lang="de-DE" sz="1800" dirty="0"/>
          </a:p>
          <a:p>
            <a:r>
              <a:rPr lang="de-DE" sz="1800" dirty="0"/>
              <a:t>Ausrichtung · Handlungshilfe · Kurs · Linie · Marschrichtung · Maßgabe · Programm · Richtlinie · Vorgabe ·  Zielstellung · Zielvorstellung </a:t>
            </a:r>
          </a:p>
        </p:txBody>
      </p:sp>
      <p:sp>
        <p:nvSpPr>
          <p:cNvPr id="4" name="Fußzeilenplatzhalter 3">
            <a:extLst>
              <a:ext uri="{FF2B5EF4-FFF2-40B4-BE49-F238E27FC236}">
                <a16:creationId xmlns:a16="http://schemas.microsoft.com/office/drawing/2014/main" id="{D4165728-21AB-4748-8D70-527699D154B1}"/>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1FC1695B-EDEE-48B1-B6B0-50BD7E071691}"/>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66184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D39A7-E364-43F0-BF41-7CD08E73F00B}"/>
              </a:ext>
            </a:extLst>
          </p:cNvPr>
          <p:cNvSpPr>
            <a:spLocks noGrp="1"/>
          </p:cNvSpPr>
          <p:nvPr>
            <p:ph type="title"/>
          </p:nvPr>
        </p:nvSpPr>
        <p:spPr>
          <a:xfrm>
            <a:off x="2611808" y="344558"/>
            <a:ext cx="7958331" cy="901146"/>
          </a:xfrm>
        </p:spPr>
        <p:txBody>
          <a:bodyPr>
            <a:normAutofit fontScale="90000"/>
          </a:bodyPr>
          <a:lstStyle/>
          <a:p>
            <a:pPr algn="l"/>
            <a:r>
              <a:rPr lang="de-DE" sz="2200" dirty="0"/>
              <a:t>Zu III.</a:t>
            </a:r>
            <a:br>
              <a:rPr lang="de-DE" sz="2200" dirty="0"/>
            </a:br>
            <a:r>
              <a:rPr lang="de-DE" sz="2200" dirty="0"/>
              <a:t>Die Eltern </a:t>
            </a:r>
            <a:r>
              <a:rPr lang="de-DE" sz="1600" dirty="0"/>
              <a:t>(Dombrowski 2015)</a:t>
            </a:r>
            <a:r>
              <a:rPr lang="de-DE" sz="1600" b="1" dirty="0"/>
              <a:t/>
            </a:r>
            <a:br>
              <a:rPr lang="de-DE" sz="1600" b="1" dirty="0"/>
            </a:br>
            <a:r>
              <a:rPr lang="de-DE" sz="1600" b="1" dirty="0"/>
              <a:t/>
            </a:r>
            <a:br>
              <a:rPr lang="de-DE" sz="1600" b="1" dirty="0"/>
            </a:br>
            <a:endParaRPr lang="de-DE" sz="1600" b="1" dirty="0"/>
          </a:p>
        </p:txBody>
      </p:sp>
      <p:sp>
        <p:nvSpPr>
          <p:cNvPr id="4" name="Fußzeilenplatzhalter 3">
            <a:extLst>
              <a:ext uri="{FF2B5EF4-FFF2-40B4-BE49-F238E27FC236}">
                <a16:creationId xmlns:a16="http://schemas.microsoft.com/office/drawing/2014/main" id="{FB371906-F195-4600-8E83-A5AFA55B318B}"/>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14AA6B7D-6374-4566-9EF6-A4ECDAF0A974}"/>
              </a:ext>
            </a:extLst>
          </p:cNvPr>
          <p:cNvSpPr>
            <a:spLocks noGrp="1"/>
          </p:cNvSpPr>
          <p:nvPr>
            <p:ph type="sldNum" sz="quarter" idx="12"/>
          </p:nvPr>
        </p:nvSpPr>
        <p:spPr/>
        <p:txBody>
          <a:bodyPr/>
          <a:lstStyle/>
          <a:p>
            <a:fld id="{6D22F896-40B5-4ADD-8801-0D06FADFA095}" type="slidenum">
              <a:rPr lang="en-US" smtClean="0"/>
              <a:t>30</a:t>
            </a:fld>
            <a:endParaRPr lang="en-US" dirty="0"/>
          </a:p>
        </p:txBody>
      </p:sp>
      <p:sp>
        <p:nvSpPr>
          <p:cNvPr id="7" name="Inhaltsplatzhalter 6">
            <a:extLst>
              <a:ext uri="{FF2B5EF4-FFF2-40B4-BE49-F238E27FC236}">
                <a16:creationId xmlns:a16="http://schemas.microsoft.com/office/drawing/2014/main" id="{C1EC313A-D44B-4573-9A9F-306F0259B6D7}"/>
              </a:ext>
            </a:extLst>
          </p:cNvPr>
          <p:cNvSpPr>
            <a:spLocks noGrp="1"/>
          </p:cNvSpPr>
          <p:nvPr>
            <p:ph idx="1"/>
          </p:nvPr>
        </p:nvSpPr>
        <p:spPr>
          <a:xfrm>
            <a:off x="2773599" y="1696278"/>
            <a:ext cx="7796540" cy="4353666"/>
          </a:xfrm>
        </p:spPr>
        <p:txBody>
          <a:bodyPr>
            <a:noAutofit/>
          </a:bodyPr>
          <a:lstStyle/>
          <a:p>
            <a:r>
              <a:rPr lang="de-DE" sz="1600" dirty="0"/>
              <a:t>Das „subjektive </a:t>
            </a:r>
            <a:r>
              <a:rPr lang="de-DE" sz="1600" dirty="0" err="1"/>
              <a:t>Elternschaftskonzept</a:t>
            </a:r>
            <a:r>
              <a:rPr lang="de-DE" sz="1600" dirty="0"/>
              <a:t>“ bestimmt die Werte </a:t>
            </a:r>
          </a:p>
          <a:p>
            <a:pPr marL="0" indent="0">
              <a:buNone/>
            </a:pPr>
            <a:r>
              <a:rPr lang="de-DE" sz="1600" dirty="0"/>
              <a:t>      und </a:t>
            </a:r>
          </a:p>
          <a:p>
            <a:pPr marL="0" indent="0">
              <a:buNone/>
            </a:pPr>
            <a:r>
              <a:rPr lang="de-DE" sz="1600" dirty="0"/>
              <a:t>     die „parentale Kompetenz/Hilflosigkeit“ bestimmt die emotionale Bindung.</a:t>
            </a:r>
          </a:p>
        </p:txBody>
      </p:sp>
    </p:spTree>
    <p:extLst>
      <p:ext uri="{BB962C8B-B14F-4D97-AF65-F5344CB8AC3E}">
        <p14:creationId xmlns:p14="http://schemas.microsoft.com/office/powerpoint/2010/main" val="2640562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11808" y="596348"/>
            <a:ext cx="7958331" cy="834887"/>
          </a:xfrm>
          <a:noFill/>
        </p:spPr>
        <p:txBody>
          <a:bodyPr>
            <a:normAutofit/>
          </a:bodyPr>
          <a:lstStyle/>
          <a:p>
            <a:pPr algn="l"/>
            <a:r>
              <a:rPr lang="de-DE" sz="2000" b="1" dirty="0"/>
              <a:t>Subjektive </a:t>
            </a:r>
            <a:r>
              <a:rPr lang="de-DE" sz="2000" b="1" dirty="0" err="1"/>
              <a:t>Elternschaftskonzepte</a:t>
            </a:r>
            <a:r>
              <a:rPr lang="de-DE" sz="2000" b="1" dirty="0"/>
              <a:t> (</a:t>
            </a:r>
            <a:r>
              <a:rPr lang="de-DE" sz="2000" b="1" dirty="0" err="1"/>
              <a:t>Kalicki</a:t>
            </a:r>
            <a:r>
              <a:rPr lang="de-DE" sz="2000" b="1" dirty="0"/>
              <a:t> 2003)</a:t>
            </a:r>
          </a:p>
        </p:txBody>
      </p:sp>
      <p:sp>
        <p:nvSpPr>
          <p:cNvPr id="3" name="Inhaltsplatzhalter 2"/>
          <p:cNvSpPr>
            <a:spLocks noGrp="1"/>
          </p:cNvSpPr>
          <p:nvPr>
            <p:ph idx="1"/>
          </p:nvPr>
        </p:nvSpPr>
        <p:spPr>
          <a:xfrm>
            <a:off x="2398643" y="1431235"/>
            <a:ext cx="8627166" cy="4618709"/>
          </a:xfrm>
        </p:spPr>
        <p:txBody>
          <a:bodyPr>
            <a:noAutofit/>
          </a:bodyPr>
          <a:lstStyle/>
          <a:p>
            <a:pPr marL="0" indent="0">
              <a:lnSpc>
                <a:spcPct val="170000"/>
              </a:lnSpc>
              <a:buNone/>
            </a:pPr>
            <a:r>
              <a:rPr lang="de-DE" sz="1600" dirty="0"/>
              <a:t>…werden verstanden als kulturell geteilte, jedoch auch </a:t>
            </a:r>
            <a:r>
              <a:rPr lang="de-DE" sz="1600" dirty="0" err="1"/>
              <a:t>idiosynkratisch</a:t>
            </a:r>
            <a:r>
              <a:rPr lang="de-DE" sz="1600" dirty="0"/>
              <a:t> konkretisierte Definitionen der mütterlichen und väterlichen Verantwortung – spiegeln sowohl das Wissen um die Bedürfnisse des Kindes, die Entwicklung von Kindern und unterschiedliche Erziehungsmethoden als auch erziehungsrelevante Wertorientierungen und Handlungsnormen wider. Sie weisen damit enge begriffliche Bezüge zu elterlichen Einstellungen, elterlichen Überzeugungen und elterlichen Handlungszielen auf. </a:t>
            </a:r>
          </a:p>
          <a:p>
            <a:pPr marL="0" indent="0">
              <a:lnSpc>
                <a:spcPct val="170000"/>
              </a:lnSpc>
              <a:buNone/>
            </a:pPr>
            <a:r>
              <a:rPr lang="de-DE" sz="1600" dirty="0"/>
              <a:t>In der unterschiedlichen Gewichtung einzelner Facetten der mütterlichen bzw. väterlichen Verantwortung finden zudem normative Haltungen zur geschlechtsspezifischen Aufgabenallokation ihren Ausdruck.</a:t>
            </a:r>
          </a:p>
        </p:txBody>
      </p:sp>
      <p:sp>
        <p:nvSpPr>
          <p:cNvPr id="4" name="Fußzeilenplatzhalter 3"/>
          <p:cNvSpPr>
            <a:spLocks noGrp="1"/>
          </p:cNvSpPr>
          <p:nvPr>
            <p:ph type="ftr" sz="quarter" idx="11"/>
          </p:nvPr>
        </p:nvSpPr>
        <p:spPr/>
        <p:txBody>
          <a:bodyPr/>
          <a:lstStyle/>
          <a:p>
            <a:r>
              <a:rPr lang="de-DE"/>
              <a:t>SPI_Ney_Berufsorientierung u. -integration Förderbedarf Lernen 14.02.24</a:t>
            </a:r>
          </a:p>
        </p:txBody>
      </p:sp>
      <p:sp>
        <p:nvSpPr>
          <p:cNvPr id="5" name="Foliennummernplatzhalter 4"/>
          <p:cNvSpPr>
            <a:spLocks noGrp="1"/>
          </p:cNvSpPr>
          <p:nvPr>
            <p:ph type="sldNum" sz="quarter" idx="12"/>
          </p:nvPr>
        </p:nvSpPr>
        <p:spPr/>
        <p:txBody>
          <a:bodyPr/>
          <a:lstStyle/>
          <a:p>
            <a:fld id="{9D2774A7-886A-43B8-AF4B-B57B578928BA}" type="slidenum">
              <a:rPr lang="de-DE" smtClean="0"/>
              <a:t>31</a:t>
            </a:fld>
            <a:endParaRPr lang="de-DE"/>
          </a:p>
        </p:txBody>
      </p:sp>
    </p:spTree>
    <p:extLst>
      <p:ext uri="{BB962C8B-B14F-4D97-AF65-F5344CB8AC3E}">
        <p14:creationId xmlns:p14="http://schemas.microsoft.com/office/powerpoint/2010/main" val="374709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8400" y="365125"/>
            <a:ext cx="8915400" cy="1072977"/>
          </a:xfrm>
          <a:noFill/>
        </p:spPr>
        <p:txBody>
          <a:bodyPr>
            <a:normAutofit/>
          </a:bodyPr>
          <a:lstStyle/>
          <a:p>
            <a:pPr lvl="0" algn="l"/>
            <a:r>
              <a:rPr lang="de-DE" sz="1600" b="1" dirty="0"/>
              <a:t/>
            </a:r>
            <a:br>
              <a:rPr lang="de-DE" sz="1600" b="1" dirty="0"/>
            </a:br>
            <a:r>
              <a:rPr lang="de-DE" sz="1600" b="1" dirty="0"/>
              <a:t>„Parentale Hilflosigkeit“  (</a:t>
            </a:r>
            <a:r>
              <a:rPr lang="de-DE" sz="1600" b="1" dirty="0" err="1"/>
              <a:t>Pleyer</a:t>
            </a:r>
            <a:r>
              <a:rPr lang="de-DE" sz="1600" b="1" dirty="0"/>
              <a:t> 1993) als eigenständiger Stressfaktor</a:t>
            </a:r>
            <a:r>
              <a:rPr lang="de-DE" sz="2400" b="1" dirty="0"/>
              <a:t/>
            </a:r>
            <a:br>
              <a:rPr lang="de-DE" sz="2400" b="1" dirty="0"/>
            </a:br>
            <a:endParaRPr lang="de-DE" sz="2400" b="1" dirty="0"/>
          </a:p>
        </p:txBody>
      </p:sp>
      <p:sp>
        <p:nvSpPr>
          <p:cNvPr id="3" name="Inhaltsplatzhalter 2"/>
          <p:cNvSpPr>
            <a:spLocks noGrp="1"/>
          </p:cNvSpPr>
          <p:nvPr>
            <p:ph idx="1"/>
          </p:nvPr>
        </p:nvSpPr>
        <p:spPr>
          <a:xfrm>
            <a:off x="1603512" y="2067339"/>
            <a:ext cx="9750287" cy="4109624"/>
          </a:xfrm>
        </p:spPr>
        <p:txBody>
          <a:bodyPr>
            <a:normAutofit/>
          </a:bodyPr>
          <a:lstStyle/>
          <a:p>
            <a:pPr marL="0" indent="0">
              <a:lnSpc>
                <a:spcPct val="150000"/>
              </a:lnSpc>
              <a:buNone/>
            </a:pPr>
            <a:r>
              <a:rPr lang="de-DE" sz="1700" dirty="0"/>
              <a:t>Aufgrund gravierender traumatischer Stressbelastungen in der eigenen Kindheit o./u. aufgrund von Stressbelastungen, die unmittelbar aus der Beziehung zum Kind mit Problemen resultieren oder aus dem aktuellen Lebensumfeld hervorgehen, zeigen sich ungünstige Auffälligkeiten im Erziehungsverhalten    sowie in den Selbst- und Problembeschreibungen der Eltern. </a:t>
            </a:r>
          </a:p>
          <a:p>
            <a:pPr marL="0" indent="0">
              <a:lnSpc>
                <a:spcPct val="150000"/>
              </a:lnSpc>
              <a:buNone/>
            </a:pPr>
            <a:r>
              <a:rPr lang="de-DE" sz="1700" dirty="0"/>
              <a:t>Als Grundbefindlichkeit der Eltern gelten Hilflosigkeit, Stress und Angst. Das Beziehungsverhalten der Eltern zu ihrem Kind zeigt vermeidende und dissoziative Tendenzen. Schuldgefühle und Souveränitätsverlust gelten als Ursache und Folge des Scheiterns. </a:t>
            </a:r>
          </a:p>
          <a:p>
            <a:pPr marL="0" indent="0">
              <a:lnSpc>
                <a:spcPct val="150000"/>
              </a:lnSpc>
              <a:buNone/>
            </a:pPr>
            <a:r>
              <a:rPr lang="de-DE" sz="1700" dirty="0"/>
              <a:t>Jugendliche erleben Parentale Hilflosigkeit als Kompetenzverlust ihrer Eltern.</a:t>
            </a:r>
          </a:p>
          <a:p>
            <a:pPr marL="0" indent="0">
              <a:buNone/>
            </a:pPr>
            <a:endParaRPr lang="de-DE" dirty="0"/>
          </a:p>
          <a:p>
            <a:endParaRPr lang="de-DE" dirty="0"/>
          </a:p>
        </p:txBody>
      </p:sp>
      <p:sp>
        <p:nvSpPr>
          <p:cNvPr id="4" name="Fußzeilenplatzhalter 3"/>
          <p:cNvSpPr>
            <a:spLocks noGrp="1"/>
          </p:cNvSpPr>
          <p:nvPr>
            <p:ph type="ftr" sz="quarter" idx="11"/>
          </p:nvPr>
        </p:nvSpPr>
        <p:spPr/>
        <p:txBody>
          <a:bodyPr/>
          <a:lstStyle/>
          <a:p>
            <a:r>
              <a:rPr lang="de-DE"/>
              <a:t>SPI_Ney_Berufsorientierung u. -integration Förderbedarf Lernen 14.02.24</a:t>
            </a:r>
          </a:p>
        </p:txBody>
      </p:sp>
      <p:sp>
        <p:nvSpPr>
          <p:cNvPr id="5" name="Foliennummernplatzhalter 4"/>
          <p:cNvSpPr>
            <a:spLocks noGrp="1"/>
          </p:cNvSpPr>
          <p:nvPr>
            <p:ph type="sldNum" sz="quarter" idx="12"/>
          </p:nvPr>
        </p:nvSpPr>
        <p:spPr/>
        <p:txBody>
          <a:bodyPr/>
          <a:lstStyle/>
          <a:p>
            <a:fld id="{9D2774A7-886A-43B8-AF4B-B57B578928BA}" type="slidenum">
              <a:rPr lang="de-DE" smtClean="0"/>
              <a:t>32</a:t>
            </a:fld>
            <a:endParaRPr lang="de-DE"/>
          </a:p>
        </p:txBody>
      </p:sp>
    </p:spTree>
    <p:extLst>
      <p:ext uri="{BB962C8B-B14F-4D97-AF65-F5344CB8AC3E}">
        <p14:creationId xmlns:p14="http://schemas.microsoft.com/office/powerpoint/2010/main" val="208094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D39A7-E364-43F0-BF41-7CD08E73F00B}"/>
              </a:ext>
            </a:extLst>
          </p:cNvPr>
          <p:cNvSpPr>
            <a:spLocks noGrp="1"/>
          </p:cNvSpPr>
          <p:nvPr>
            <p:ph type="title"/>
          </p:nvPr>
        </p:nvSpPr>
        <p:spPr>
          <a:xfrm>
            <a:off x="2611808" y="344558"/>
            <a:ext cx="7958331" cy="901146"/>
          </a:xfrm>
        </p:spPr>
        <p:txBody>
          <a:bodyPr>
            <a:normAutofit fontScale="90000"/>
          </a:bodyPr>
          <a:lstStyle/>
          <a:p>
            <a:pPr algn="l"/>
            <a:r>
              <a:rPr lang="de-DE" sz="2200" dirty="0"/>
              <a:t>Zu III.</a:t>
            </a:r>
            <a:br>
              <a:rPr lang="de-DE" sz="2200" dirty="0"/>
            </a:br>
            <a:r>
              <a:rPr lang="de-DE" sz="2200" dirty="0"/>
              <a:t>Die Eltern </a:t>
            </a:r>
            <a:r>
              <a:rPr lang="de-DE" sz="1600" dirty="0"/>
              <a:t>(Dombrowski 2015)</a:t>
            </a:r>
            <a:r>
              <a:rPr lang="de-DE" sz="1600" b="1" dirty="0"/>
              <a:t/>
            </a:r>
            <a:br>
              <a:rPr lang="de-DE" sz="1600" b="1" dirty="0"/>
            </a:br>
            <a:r>
              <a:rPr lang="de-DE" sz="1600" b="1" dirty="0"/>
              <a:t/>
            </a:r>
            <a:br>
              <a:rPr lang="de-DE" sz="1600" b="1" dirty="0"/>
            </a:br>
            <a:endParaRPr lang="de-DE" sz="1600" b="1" dirty="0"/>
          </a:p>
        </p:txBody>
      </p:sp>
      <p:sp>
        <p:nvSpPr>
          <p:cNvPr id="4" name="Fußzeilenplatzhalter 3">
            <a:extLst>
              <a:ext uri="{FF2B5EF4-FFF2-40B4-BE49-F238E27FC236}">
                <a16:creationId xmlns:a16="http://schemas.microsoft.com/office/drawing/2014/main" id="{FB371906-F195-4600-8E83-A5AFA55B318B}"/>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14AA6B7D-6374-4566-9EF6-A4ECDAF0A974}"/>
              </a:ext>
            </a:extLst>
          </p:cNvPr>
          <p:cNvSpPr>
            <a:spLocks noGrp="1"/>
          </p:cNvSpPr>
          <p:nvPr>
            <p:ph type="sldNum" sz="quarter" idx="12"/>
          </p:nvPr>
        </p:nvSpPr>
        <p:spPr/>
        <p:txBody>
          <a:bodyPr/>
          <a:lstStyle/>
          <a:p>
            <a:fld id="{6D22F896-40B5-4ADD-8801-0D06FADFA095}" type="slidenum">
              <a:rPr lang="en-US" smtClean="0"/>
              <a:t>33</a:t>
            </a:fld>
            <a:endParaRPr lang="en-US" dirty="0"/>
          </a:p>
        </p:txBody>
      </p:sp>
      <p:sp>
        <p:nvSpPr>
          <p:cNvPr id="7" name="Inhaltsplatzhalter 6">
            <a:extLst>
              <a:ext uri="{FF2B5EF4-FFF2-40B4-BE49-F238E27FC236}">
                <a16:creationId xmlns:a16="http://schemas.microsoft.com/office/drawing/2014/main" id="{C1EC313A-D44B-4573-9A9F-306F0259B6D7}"/>
              </a:ext>
            </a:extLst>
          </p:cNvPr>
          <p:cNvSpPr>
            <a:spLocks noGrp="1"/>
          </p:cNvSpPr>
          <p:nvPr>
            <p:ph idx="1"/>
          </p:nvPr>
        </p:nvSpPr>
        <p:spPr>
          <a:xfrm>
            <a:off x="2773599" y="1696278"/>
            <a:ext cx="7796540" cy="4353666"/>
          </a:xfrm>
        </p:spPr>
        <p:txBody>
          <a:bodyPr>
            <a:noAutofit/>
          </a:bodyPr>
          <a:lstStyle/>
          <a:p>
            <a:pPr>
              <a:lnSpc>
                <a:spcPct val="150000"/>
              </a:lnSpc>
            </a:pPr>
            <a:r>
              <a:rPr lang="de-DE" sz="1600" dirty="0"/>
              <a:t>Jugendliche orientieren sich zum Teil an den Arbeitserfahrungen der Eltern, wobei hier die Abgrenzung von der Berufsbiografie der Eltern aufgrund der als negativ bewerteten elterlichen Erfahrungen dominiert.  Entscheidend aber ist, dass überhaupt eine Auseinandersetzung mit dem elterlichen Beruf stattgefunden hat. Die Berufsstarts verlaufen dann durchweg günstiger als bei denen, wo eine derartige Auseinandersetzung nicht stattfand. </a:t>
            </a:r>
          </a:p>
          <a:p>
            <a:pPr>
              <a:lnSpc>
                <a:spcPct val="150000"/>
              </a:lnSpc>
            </a:pPr>
            <a:r>
              <a:rPr lang="de-DE" sz="1600" dirty="0"/>
              <a:t>Die Informationsressourcen sind tendenziell geringer, wenn Eltern nicht erwerbstätig sind.</a:t>
            </a:r>
          </a:p>
          <a:p>
            <a:r>
              <a:rPr lang="de-DE" sz="1600" dirty="0"/>
              <a:t>Erwartungen der Eltern an die Berufswahl ihres Kindes und Entscheidungsspielräume, die Eltern ihren Kindern bei der Berufswahl einräumen spielen eine Rolle.</a:t>
            </a:r>
          </a:p>
        </p:txBody>
      </p:sp>
    </p:spTree>
    <p:extLst>
      <p:ext uri="{BB962C8B-B14F-4D97-AF65-F5344CB8AC3E}">
        <p14:creationId xmlns:p14="http://schemas.microsoft.com/office/powerpoint/2010/main" val="1742053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BF502-3AD3-467F-8BDC-BA3B68012722}"/>
              </a:ext>
            </a:extLst>
          </p:cNvPr>
          <p:cNvSpPr>
            <a:spLocks noGrp="1"/>
          </p:cNvSpPr>
          <p:nvPr>
            <p:ph type="title"/>
          </p:nvPr>
        </p:nvSpPr>
        <p:spPr/>
        <p:txBody>
          <a:bodyPr>
            <a:normAutofit/>
          </a:bodyPr>
          <a:lstStyle/>
          <a:p>
            <a:pPr algn="l"/>
            <a:r>
              <a:rPr lang="de-DE" sz="2000" dirty="0"/>
              <a:t>Zu III.</a:t>
            </a:r>
            <a:br>
              <a:rPr lang="de-DE" sz="2000" dirty="0"/>
            </a:br>
            <a:r>
              <a:rPr lang="de-DE" sz="2000" dirty="0"/>
              <a:t/>
            </a:r>
            <a:br>
              <a:rPr lang="de-DE" sz="2000" dirty="0"/>
            </a:br>
            <a:r>
              <a:rPr lang="de-DE" sz="2000" dirty="0"/>
              <a:t>Ursachen für Ausbildungsabbruch (Schuster 2016) </a:t>
            </a:r>
          </a:p>
        </p:txBody>
      </p:sp>
      <p:sp>
        <p:nvSpPr>
          <p:cNvPr id="4" name="Fußzeilenplatzhalter 3">
            <a:extLst>
              <a:ext uri="{FF2B5EF4-FFF2-40B4-BE49-F238E27FC236}">
                <a16:creationId xmlns:a16="http://schemas.microsoft.com/office/drawing/2014/main" id="{C35E8E0B-5A7A-4DB7-89B3-F74765041B8A}"/>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A63CE750-496F-4D38-9300-0DCC95E23D5D}"/>
              </a:ext>
            </a:extLst>
          </p:cNvPr>
          <p:cNvSpPr>
            <a:spLocks noGrp="1"/>
          </p:cNvSpPr>
          <p:nvPr>
            <p:ph type="sldNum" sz="quarter" idx="12"/>
          </p:nvPr>
        </p:nvSpPr>
        <p:spPr/>
        <p:txBody>
          <a:bodyPr/>
          <a:lstStyle/>
          <a:p>
            <a:fld id="{6D22F896-40B5-4ADD-8801-0D06FADFA095}" type="slidenum">
              <a:rPr lang="en-US" smtClean="0"/>
              <a:t>34</a:t>
            </a:fld>
            <a:endParaRPr lang="en-US" dirty="0"/>
          </a:p>
        </p:txBody>
      </p:sp>
      <p:sp>
        <p:nvSpPr>
          <p:cNvPr id="7" name="Inhaltsplatzhalter 6">
            <a:extLst>
              <a:ext uri="{FF2B5EF4-FFF2-40B4-BE49-F238E27FC236}">
                <a16:creationId xmlns:a16="http://schemas.microsoft.com/office/drawing/2014/main" id="{C88F9E7A-9E4B-4F90-912A-DA6C62E961A5}"/>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3688766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5" y="365125"/>
            <a:ext cx="7958331" cy="1077229"/>
          </a:xfrm>
          <a:noFill/>
        </p:spPr>
        <p:txBody>
          <a:bodyPr>
            <a:normAutofit/>
          </a:bodyPr>
          <a:lstStyle/>
          <a:p>
            <a:pPr algn="l"/>
            <a:r>
              <a:rPr lang="de-DE" sz="1800" b="1" dirty="0"/>
              <a:t>Begriff „Ausbildungsabbruch“ (BBIB)</a:t>
            </a:r>
          </a:p>
        </p:txBody>
      </p:sp>
      <p:sp>
        <p:nvSpPr>
          <p:cNvPr id="3" name="Inhaltsplatzhalter 2"/>
          <p:cNvSpPr>
            <a:spLocks noGrp="1"/>
          </p:cNvSpPr>
          <p:nvPr>
            <p:ph idx="1"/>
          </p:nvPr>
        </p:nvSpPr>
        <p:spPr/>
        <p:txBody>
          <a:bodyPr>
            <a:normAutofit fontScale="85000" lnSpcReduction="10000"/>
          </a:bodyPr>
          <a:lstStyle/>
          <a:p>
            <a:pPr marL="0" indent="0">
              <a:buNone/>
            </a:pPr>
            <a:r>
              <a:rPr lang="de-DE" dirty="0"/>
              <a:t>-</a:t>
            </a:r>
            <a:r>
              <a:rPr lang="de-DE" sz="2400" b="1" dirty="0"/>
              <a:t>Ausstieg aus einem Ausbildungsvertrag</a:t>
            </a:r>
          </a:p>
          <a:p>
            <a:pPr marL="0" indent="0">
              <a:buNone/>
            </a:pPr>
            <a:endParaRPr lang="de-DE" dirty="0"/>
          </a:p>
          <a:p>
            <a:pPr lvl="1">
              <a:buFontTx/>
              <a:buChar char="-"/>
            </a:pPr>
            <a:r>
              <a:rPr lang="de-DE" b="1" dirty="0"/>
              <a:t>Vorzeitige Lösung des Vertrags</a:t>
            </a:r>
          </a:p>
          <a:p>
            <a:pPr lvl="2">
              <a:buFontTx/>
              <a:buChar char="-"/>
            </a:pPr>
            <a:r>
              <a:rPr lang="de-DE" dirty="0"/>
              <a:t>…nach oben</a:t>
            </a:r>
          </a:p>
          <a:p>
            <a:pPr lvl="2">
              <a:buFontTx/>
              <a:buChar char="-"/>
            </a:pPr>
            <a:r>
              <a:rPr lang="de-DE" dirty="0"/>
              <a:t>…horizontal</a:t>
            </a:r>
          </a:p>
          <a:p>
            <a:pPr lvl="2">
              <a:buFontTx/>
              <a:buChar char="-"/>
            </a:pPr>
            <a:r>
              <a:rPr lang="de-DE" dirty="0"/>
              <a:t>…nach unten</a:t>
            </a:r>
          </a:p>
          <a:p>
            <a:pPr lvl="2">
              <a:buFontTx/>
              <a:buChar char="-"/>
            </a:pPr>
            <a:endParaRPr lang="de-DE" dirty="0"/>
          </a:p>
          <a:p>
            <a:pPr lvl="3">
              <a:buFontTx/>
              <a:buChar char="-"/>
            </a:pPr>
            <a:r>
              <a:rPr lang="de-DE" sz="2400" b="1" dirty="0"/>
              <a:t>Ein Ausbildungsabbruch </a:t>
            </a:r>
            <a:r>
              <a:rPr lang="de-DE" sz="2000" dirty="0"/>
              <a:t>liegt vor, wenn ehemalige Azubis nach einer vorzeitigen Vertragslösung nicht erneut ein Ausbildungsverhältnis im dualen System beginnt. </a:t>
            </a:r>
          </a:p>
          <a:p>
            <a:pPr lvl="1">
              <a:buFontTx/>
              <a:buChar char="-"/>
            </a:pPr>
            <a:endParaRPr lang="de-DE" sz="2000" dirty="0"/>
          </a:p>
          <a:p>
            <a:pPr lvl="1">
              <a:buFontTx/>
              <a:buChar char="-"/>
            </a:pPr>
            <a:endParaRPr lang="de-DE" dirty="0"/>
          </a:p>
        </p:txBody>
      </p:sp>
      <p:sp>
        <p:nvSpPr>
          <p:cNvPr id="4" name="Fußzeilenplatzhalter 3"/>
          <p:cNvSpPr>
            <a:spLocks noGrp="1"/>
          </p:cNvSpPr>
          <p:nvPr>
            <p:ph type="ftr" sz="quarter" idx="11"/>
          </p:nvPr>
        </p:nvSpPr>
        <p:spPr/>
        <p:txBody>
          <a:bodyPr/>
          <a:lstStyle/>
          <a:p>
            <a:r>
              <a:rPr lang="de-DE"/>
              <a:t>SPI_Ney_Berufsorientierung u. -integration Förderbedarf Lernen 14.02.24</a:t>
            </a:r>
          </a:p>
        </p:txBody>
      </p:sp>
      <p:sp>
        <p:nvSpPr>
          <p:cNvPr id="5" name="Foliennummernplatzhalter 4"/>
          <p:cNvSpPr>
            <a:spLocks noGrp="1"/>
          </p:cNvSpPr>
          <p:nvPr>
            <p:ph type="sldNum" sz="quarter" idx="12"/>
          </p:nvPr>
        </p:nvSpPr>
        <p:spPr/>
        <p:txBody>
          <a:bodyPr/>
          <a:lstStyle/>
          <a:p>
            <a:fld id="{AB51A1EA-B755-47CD-93E2-170AA790831C}" type="slidenum">
              <a:rPr lang="de-DE" smtClean="0"/>
              <a:t>35</a:t>
            </a:fld>
            <a:endParaRPr lang="de-DE"/>
          </a:p>
        </p:txBody>
      </p:sp>
      <p:graphicFrame>
        <p:nvGraphicFramePr>
          <p:cNvPr id="6" name="Diagramm 5"/>
          <p:cNvGraphicFramePr/>
          <p:nvPr>
            <p:extLst>
              <p:ext uri="{D42A27DB-BD31-4B8C-83A1-F6EECF244321}">
                <p14:modId xmlns:p14="http://schemas.microsoft.com/office/powerpoint/2010/main" val="2260536392"/>
              </p:ext>
            </p:extLst>
          </p:nvPr>
        </p:nvGraphicFramePr>
        <p:xfrm>
          <a:off x="4990012" y="365125"/>
          <a:ext cx="6026332"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7763308"/>
      </p:ext>
    </p:extLst>
  </p:cSld>
  <p:clrMapOvr>
    <a:masterClrMapping/>
  </p:clrMapOvr>
  <mc:AlternateContent xmlns:mc="http://schemas.openxmlformats.org/markup-compatibility/2006" xmlns:p14="http://schemas.microsoft.com/office/powerpoint/2010/main">
    <mc:Choice Requires="p14">
      <p:transition spd="slow" p14:dur="2000" advTm="227126"/>
    </mc:Choice>
    <mc:Fallback xmlns="">
      <p:transition spd="slow" advTm="22712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99918" y="365125"/>
            <a:ext cx="8472881" cy="1071789"/>
          </a:xfrm>
          <a:noFill/>
        </p:spPr>
        <p:txBody>
          <a:bodyPr>
            <a:normAutofit/>
          </a:bodyPr>
          <a:lstStyle/>
          <a:p>
            <a:pPr algn="l"/>
            <a:r>
              <a:rPr lang="de-DE" sz="1800" dirty="0"/>
              <a:t>Ursachen von Ausbildungsabbrüchen </a:t>
            </a:r>
            <a:br>
              <a:rPr lang="de-DE" sz="1800" dirty="0"/>
            </a:br>
            <a:r>
              <a:rPr lang="de-DE" sz="1800" dirty="0"/>
              <a:t/>
            </a:r>
            <a:br>
              <a:rPr lang="de-DE" sz="1800" dirty="0"/>
            </a:br>
            <a:r>
              <a:rPr lang="de-DE" sz="1300" dirty="0"/>
              <a:t>auf Basis der Person-Environment Fit-Theorie (PE Fit) und der empirischen Studie von Schuster (2016)</a:t>
            </a:r>
          </a:p>
        </p:txBody>
      </p:sp>
      <p:sp>
        <p:nvSpPr>
          <p:cNvPr id="3" name="Inhaltsplatzhalter 2"/>
          <p:cNvSpPr>
            <a:spLocks noGrp="1"/>
          </p:cNvSpPr>
          <p:nvPr>
            <p:ph idx="1"/>
          </p:nvPr>
        </p:nvSpPr>
        <p:spPr>
          <a:xfrm>
            <a:off x="1350628" y="1619794"/>
            <a:ext cx="10003172" cy="4924651"/>
          </a:xfrm>
        </p:spPr>
        <p:txBody>
          <a:bodyPr>
            <a:noAutofit/>
          </a:bodyPr>
          <a:lstStyle/>
          <a:p>
            <a:pPr marL="0" indent="0">
              <a:buNone/>
            </a:pPr>
            <a:r>
              <a:rPr lang="de-DE" sz="1600" dirty="0"/>
              <a:t>Der PE Fit beschreibt „…</a:t>
            </a:r>
            <a:r>
              <a:rPr lang="de-DE" sz="1600" dirty="0" err="1"/>
              <a:t>the</a:t>
            </a:r>
            <a:r>
              <a:rPr lang="de-DE" sz="1600" dirty="0"/>
              <a:t> </a:t>
            </a:r>
            <a:r>
              <a:rPr lang="de-DE" sz="1600" dirty="0" err="1"/>
              <a:t>match</a:t>
            </a:r>
            <a:r>
              <a:rPr lang="de-DE" sz="1600" dirty="0"/>
              <a:t> … </a:t>
            </a:r>
            <a:r>
              <a:rPr lang="de-DE" sz="1600" dirty="0" err="1"/>
              <a:t>between</a:t>
            </a:r>
            <a:r>
              <a:rPr lang="de-DE" sz="1600" dirty="0"/>
              <a:t> </a:t>
            </a:r>
            <a:r>
              <a:rPr lang="de-DE" sz="1600" dirty="0" err="1"/>
              <a:t>person</a:t>
            </a:r>
            <a:r>
              <a:rPr lang="de-DE" sz="1600" dirty="0"/>
              <a:t> and </a:t>
            </a:r>
            <a:r>
              <a:rPr lang="de-DE" sz="1600" dirty="0" err="1"/>
              <a:t>the</a:t>
            </a:r>
            <a:r>
              <a:rPr lang="de-DE" sz="1600" dirty="0"/>
              <a:t> </a:t>
            </a:r>
            <a:r>
              <a:rPr lang="de-DE" sz="1600" dirty="0" err="1"/>
              <a:t>environment</a:t>
            </a:r>
            <a:r>
              <a:rPr lang="de-DE" sz="1600" dirty="0"/>
              <a:t>“ </a:t>
            </a:r>
          </a:p>
          <a:p>
            <a:pPr marL="0" indent="0">
              <a:buNone/>
            </a:pPr>
            <a:r>
              <a:rPr lang="de-DE" sz="1600" dirty="0"/>
              <a:t>Also zwischen:</a:t>
            </a:r>
          </a:p>
          <a:p>
            <a:pPr lvl="1"/>
            <a:r>
              <a:rPr lang="de-DE" sz="1600" dirty="0"/>
              <a:t>Merkmale der Person: Ziele , Werte und Präferenzen sowie Fähigkeiten und Fertigkeiten/Kompetenzen </a:t>
            </a:r>
            <a:r>
              <a:rPr lang="de-DE" sz="1600" i="1" dirty="0"/>
              <a:t>und</a:t>
            </a:r>
          </a:p>
          <a:p>
            <a:pPr lvl="1"/>
            <a:r>
              <a:rPr lang="de-DE" sz="1600" dirty="0"/>
              <a:t>Merkmale der Umwelt: finanzielle, physische Ressourcen, Aufgaben, Interaktions- und Wachstumsmöglichkeiten</a:t>
            </a:r>
          </a:p>
          <a:p>
            <a:pPr marL="0" indent="0">
              <a:buNone/>
            </a:pPr>
            <a:r>
              <a:rPr lang="de-DE" sz="1600" dirty="0"/>
              <a:t>Arten des Fit:	</a:t>
            </a:r>
          </a:p>
          <a:p>
            <a:pPr lvl="1"/>
            <a:r>
              <a:rPr lang="de-DE" sz="1600" dirty="0" err="1"/>
              <a:t>supplementary</a:t>
            </a:r>
            <a:r>
              <a:rPr lang="de-DE" sz="1600" dirty="0"/>
              <a:t> Fit, </a:t>
            </a:r>
            <a:r>
              <a:rPr lang="de-DE" sz="1600" dirty="0" err="1"/>
              <a:t>complementary</a:t>
            </a:r>
            <a:r>
              <a:rPr lang="de-DE" sz="1600" dirty="0"/>
              <a:t> Fit, </a:t>
            </a:r>
            <a:r>
              <a:rPr lang="de-DE" sz="1600" dirty="0" err="1"/>
              <a:t>needs-supplies</a:t>
            </a:r>
            <a:r>
              <a:rPr lang="de-DE" sz="1600" dirty="0"/>
              <a:t> Fit, </a:t>
            </a:r>
            <a:r>
              <a:rPr lang="de-DE" sz="1600" dirty="0" err="1"/>
              <a:t>demands</a:t>
            </a:r>
            <a:r>
              <a:rPr lang="de-DE" sz="1600" dirty="0"/>
              <a:t> </a:t>
            </a:r>
            <a:r>
              <a:rPr lang="de-DE" sz="1600" dirty="0" err="1"/>
              <a:t>abilities</a:t>
            </a:r>
            <a:r>
              <a:rPr lang="de-DE" sz="1600" dirty="0"/>
              <a:t> Fit:</a:t>
            </a:r>
          </a:p>
        </p:txBody>
      </p:sp>
      <p:sp>
        <p:nvSpPr>
          <p:cNvPr id="5" name="Fußzeilenplatzhalter 4"/>
          <p:cNvSpPr>
            <a:spLocks noGrp="1"/>
          </p:cNvSpPr>
          <p:nvPr>
            <p:ph type="ftr" sz="quarter" idx="11"/>
          </p:nvPr>
        </p:nvSpPr>
        <p:spPr/>
        <p:txBody>
          <a:bodyPr/>
          <a:lstStyle/>
          <a:p>
            <a:r>
              <a:rPr lang="de-DE"/>
              <a:t>SPI_Ney_Berufsorientierung u. -integration Förderbedarf Lernen 14.02.24</a:t>
            </a:r>
          </a:p>
        </p:txBody>
      </p:sp>
      <p:sp>
        <p:nvSpPr>
          <p:cNvPr id="6" name="Foliennummernplatzhalter 5"/>
          <p:cNvSpPr>
            <a:spLocks noGrp="1"/>
          </p:cNvSpPr>
          <p:nvPr>
            <p:ph type="sldNum" sz="quarter" idx="12"/>
          </p:nvPr>
        </p:nvSpPr>
        <p:spPr/>
        <p:txBody>
          <a:bodyPr/>
          <a:lstStyle/>
          <a:p>
            <a:fld id="{AB51A1EA-B755-47CD-93E2-170AA790831C}" type="slidenum">
              <a:rPr lang="de-DE" smtClean="0"/>
              <a:t>36</a:t>
            </a:fld>
            <a:endParaRPr lang="de-DE"/>
          </a:p>
        </p:txBody>
      </p:sp>
    </p:spTree>
    <p:custDataLst>
      <p:tags r:id="rId1"/>
    </p:custDataLst>
    <p:extLst>
      <p:ext uri="{BB962C8B-B14F-4D97-AF65-F5344CB8AC3E}">
        <p14:creationId xmlns:p14="http://schemas.microsoft.com/office/powerpoint/2010/main" val="970052243"/>
      </p:ext>
    </p:extLst>
  </p:cSld>
  <p:clrMapOvr>
    <a:masterClrMapping/>
  </p:clrMapOvr>
  <mc:AlternateContent xmlns:mc="http://schemas.openxmlformats.org/markup-compatibility/2006" xmlns:p14="http://schemas.microsoft.com/office/powerpoint/2010/main">
    <mc:Choice Requires="p14">
      <p:transition spd="slow" p14:dur="2000" advTm="530104"/>
    </mc:Choice>
    <mc:Fallback xmlns="">
      <p:transition spd="slow" advTm="5301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78308" y="365126"/>
            <a:ext cx="8775492" cy="601526"/>
          </a:xfrm>
          <a:noFill/>
        </p:spPr>
        <p:txBody>
          <a:bodyPr>
            <a:normAutofit/>
          </a:bodyPr>
          <a:lstStyle/>
          <a:p>
            <a:pPr algn="l"/>
            <a:r>
              <a:rPr lang="de-DE" sz="1800" b="1" dirty="0"/>
              <a:t>Ursachen für Ausbildungsabbrüche </a:t>
            </a:r>
            <a:r>
              <a:rPr lang="de-DE" sz="1200" b="1" dirty="0"/>
              <a:t>(Schuster 2016)</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458926032"/>
              </p:ext>
            </p:extLst>
          </p:nvPr>
        </p:nvGraphicFramePr>
        <p:xfrm>
          <a:off x="2578306" y="1184367"/>
          <a:ext cx="8574376" cy="5147536"/>
        </p:xfrm>
        <a:graphic>
          <a:graphicData uri="http://schemas.openxmlformats.org/drawingml/2006/table">
            <a:tbl>
              <a:tblPr firstRow="1" bandRow="1">
                <a:tableStyleId>{93296810-A885-4BE3-A3E7-6D5BEEA58F35}</a:tableStyleId>
              </a:tblPr>
              <a:tblGrid>
                <a:gridCol w="4287188">
                  <a:extLst>
                    <a:ext uri="{9D8B030D-6E8A-4147-A177-3AD203B41FA5}">
                      <a16:colId xmlns:a16="http://schemas.microsoft.com/office/drawing/2014/main" val="2828632650"/>
                    </a:ext>
                  </a:extLst>
                </a:gridCol>
                <a:gridCol w="4287188">
                  <a:extLst>
                    <a:ext uri="{9D8B030D-6E8A-4147-A177-3AD203B41FA5}">
                      <a16:colId xmlns:a16="http://schemas.microsoft.com/office/drawing/2014/main" val="954851601"/>
                    </a:ext>
                  </a:extLst>
                </a:gridCol>
              </a:tblGrid>
              <a:tr h="400608">
                <a:tc gridSpan="2">
                  <a:txBody>
                    <a:bodyPr/>
                    <a:lstStyle/>
                    <a:p>
                      <a:r>
                        <a:rPr lang="de-DE"/>
                        <a:t>Faktoren</a:t>
                      </a:r>
                      <a:endParaRPr lang="de-DE" dirty="0"/>
                    </a:p>
                  </a:txBody>
                  <a:tcPr/>
                </a:tc>
                <a:tc hMerge="1">
                  <a:txBody>
                    <a:bodyPr/>
                    <a:lstStyle/>
                    <a:p>
                      <a:endParaRPr lang="de-DE" dirty="0"/>
                    </a:p>
                  </a:txBody>
                  <a:tcPr/>
                </a:tc>
                <a:extLst>
                  <a:ext uri="{0D108BD9-81ED-4DB2-BD59-A6C34878D82A}">
                    <a16:rowId xmlns:a16="http://schemas.microsoft.com/office/drawing/2014/main" val="2141338407"/>
                  </a:ext>
                </a:extLst>
              </a:tr>
              <a:tr h="987800">
                <a:tc gridSpan="2">
                  <a:txBody>
                    <a:bodyPr/>
                    <a:lstStyle/>
                    <a:p>
                      <a:r>
                        <a:rPr lang="de-DE" dirty="0"/>
                        <a:t>Person-</a:t>
                      </a:r>
                      <a:r>
                        <a:rPr lang="de-DE" dirty="0" err="1"/>
                        <a:t>Organization</a:t>
                      </a:r>
                      <a:r>
                        <a:rPr lang="de-DE" dirty="0"/>
                        <a:t> Fit</a:t>
                      </a:r>
                    </a:p>
                    <a:p>
                      <a:endParaRPr lang="de-DE" dirty="0"/>
                    </a:p>
                    <a:p>
                      <a:endParaRPr lang="de-DE" dirty="0"/>
                    </a:p>
                  </a:txBody>
                  <a:tcPr/>
                </a:tc>
                <a:tc hMerge="1">
                  <a:txBody>
                    <a:bodyPr/>
                    <a:lstStyle/>
                    <a:p>
                      <a:endParaRPr lang="de-DE" dirty="0"/>
                    </a:p>
                  </a:txBody>
                  <a:tcPr/>
                </a:tc>
                <a:extLst>
                  <a:ext uri="{0D108BD9-81ED-4DB2-BD59-A6C34878D82A}">
                    <a16:rowId xmlns:a16="http://schemas.microsoft.com/office/drawing/2014/main" val="2216861693"/>
                  </a:ext>
                </a:extLst>
              </a:tr>
              <a:tr h="987800">
                <a:tc gridSpan="2">
                  <a:txBody>
                    <a:bodyPr/>
                    <a:lstStyle/>
                    <a:p>
                      <a:r>
                        <a:rPr lang="de-DE" dirty="0"/>
                        <a:t>Person-</a:t>
                      </a:r>
                      <a:r>
                        <a:rPr lang="de-DE" dirty="0" err="1"/>
                        <a:t>Vocation</a:t>
                      </a:r>
                      <a:r>
                        <a:rPr lang="de-DE" baseline="0" dirty="0"/>
                        <a:t> </a:t>
                      </a:r>
                      <a:r>
                        <a:rPr lang="de-DE" dirty="0"/>
                        <a:t>Fit</a:t>
                      </a:r>
                    </a:p>
                    <a:p>
                      <a:endParaRPr lang="de-DE" dirty="0"/>
                    </a:p>
                    <a:p>
                      <a:endParaRPr lang="de-DE" dirty="0"/>
                    </a:p>
                  </a:txBody>
                  <a:tcPr/>
                </a:tc>
                <a:tc hMerge="1">
                  <a:txBody>
                    <a:bodyPr/>
                    <a:lstStyle/>
                    <a:p>
                      <a:endParaRPr lang="de-DE" dirty="0"/>
                    </a:p>
                  </a:txBody>
                  <a:tcPr/>
                </a:tc>
                <a:extLst>
                  <a:ext uri="{0D108BD9-81ED-4DB2-BD59-A6C34878D82A}">
                    <a16:rowId xmlns:a16="http://schemas.microsoft.com/office/drawing/2014/main" val="2031374906"/>
                  </a:ext>
                </a:extLst>
              </a:tr>
              <a:tr h="987800">
                <a:tc gridSpan="2">
                  <a:txBody>
                    <a:bodyPr/>
                    <a:lstStyle/>
                    <a:p>
                      <a:r>
                        <a:rPr lang="de-DE" dirty="0"/>
                        <a:t>Person-Job</a:t>
                      </a:r>
                      <a:r>
                        <a:rPr lang="de-DE" baseline="0" dirty="0"/>
                        <a:t> </a:t>
                      </a:r>
                      <a:r>
                        <a:rPr lang="de-DE" dirty="0"/>
                        <a:t>Fit</a:t>
                      </a:r>
                    </a:p>
                    <a:p>
                      <a:endParaRPr lang="de-DE" dirty="0"/>
                    </a:p>
                    <a:p>
                      <a:endParaRPr lang="de-DE" dirty="0"/>
                    </a:p>
                  </a:txBody>
                  <a:tcPr/>
                </a:tc>
                <a:tc hMerge="1">
                  <a:txBody>
                    <a:bodyPr/>
                    <a:lstStyle/>
                    <a:p>
                      <a:endParaRPr lang="de-DE" dirty="0"/>
                    </a:p>
                  </a:txBody>
                  <a:tcPr/>
                </a:tc>
                <a:extLst>
                  <a:ext uri="{0D108BD9-81ED-4DB2-BD59-A6C34878D82A}">
                    <a16:rowId xmlns:a16="http://schemas.microsoft.com/office/drawing/2014/main" val="980565163"/>
                  </a:ext>
                </a:extLst>
              </a:tr>
              <a:tr h="400608">
                <a:tc>
                  <a:txBody>
                    <a:bodyPr/>
                    <a:lstStyle/>
                    <a:p>
                      <a:r>
                        <a:rPr lang="de-DE" dirty="0"/>
                        <a:t>Person-Person Fit</a:t>
                      </a:r>
                    </a:p>
                  </a:txBody>
                  <a:tcPr/>
                </a:tc>
                <a:tc>
                  <a:txBody>
                    <a:bodyPr/>
                    <a:lstStyle/>
                    <a:p>
                      <a:endParaRPr lang="de-DE" dirty="0"/>
                    </a:p>
                  </a:txBody>
                  <a:tcPr/>
                </a:tc>
                <a:extLst>
                  <a:ext uri="{0D108BD9-81ED-4DB2-BD59-A6C34878D82A}">
                    <a16:rowId xmlns:a16="http://schemas.microsoft.com/office/drawing/2014/main" val="1744240789"/>
                  </a:ext>
                </a:extLst>
              </a:tr>
              <a:tr h="691460">
                <a:tc gridSpan="2">
                  <a:txBody>
                    <a:bodyPr/>
                    <a:lstStyle/>
                    <a:p>
                      <a:r>
                        <a:rPr lang="de-DE" dirty="0"/>
                        <a:t>              Person-Group Fit</a:t>
                      </a:r>
                    </a:p>
                    <a:p>
                      <a:endParaRPr lang="de-DE" dirty="0"/>
                    </a:p>
                  </a:txBody>
                  <a:tcPr/>
                </a:tc>
                <a:tc hMerge="1">
                  <a:txBody>
                    <a:bodyPr/>
                    <a:lstStyle/>
                    <a:p>
                      <a:endParaRPr lang="de-DE" dirty="0"/>
                    </a:p>
                  </a:txBody>
                  <a:tcPr/>
                </a:tc>
                <a:extLst>
                  <a:ext uri="{0D108BD9-81ED-4DB2-BD59-A6C34878D82A}">
                    <a16:rowId xmlns:a16="http://schemas.microsoft.com/office/drawing/2014/main" val="3623847661"/>
                  </a:ext>
                </a:extLst>
              </a:tr>
              <a:tr h="691460">
                <a:tc gridSpan="2">
                  <a:txBody>
                    <a:bodyPr/>
                    <a:lstStyle/>
                    <a:p>
                      <a:r>
                        <a:rPr lang="de-DE" dirty="0"/>
                        <a:t>              Person- Supervisor Fit</a:t>
                      </a:r>
                    </a:p>
                  </a:txBody>
                  <a:tcPr/>
                </a:tc>
                <a:tc hMerge="1">
                  <a:txBody>
                    <a:bodyPr/>
                    <a:lstStyle/>
                    <a:p>
                      <a:endParaRPr lang="de-DE" dirty="0"/>
                    </a:p>
                  </a:txBody>
                  <a:tcPr/>
                </a:tc>
                <a:extLst>
                  <a:ext uri="{0D108BD9-81ED-4DB2-BD59-A6C34878D82A}">
                    <a16:rowId xmlns:a16="http://schemas.microsoft.com/office/drawing/2014/main" val="334912362"/>
                  </a:ext>
                </a:extLst>
              </a:tr>
            </a:tbl>
          </a:graphicData>
        </a:graphic>
      </p:graphicFrame>
      <p:sp>
        <p:nvSpPr>
          <p:cNvPr id="5" name="Fußzeilenplatzhalter 4"/>
          <p:cNvSpPr>
            <a:spLocks noGrp="1"/>
          </p:cNvSpPr>
          <p:nvPr>
            <p:ph type="ftr" sz="quarter" idx="11"/>
          </p:nvPr>
        </p:nvSpPr>
        <p:spPr/>
        <p:txBody>
          <a:bodyPr/>
          <a:lstStyle/>
          <a:p>
            <a:r>
              <a:rPr lang="de-DE"/>
              <a:t>SPI_Ney_Berufsorientierung u. -integration Förderbedarf Lernen 14.02.24</a:t>
            </a:r>
          </a:p>
        </p:txBody>
      </p:sp>
      <p:sp>
        <p:nvSpPr>
          <p:cNvPr id="6" name="Foliennummernplatzhalter 5"/>
          <p:cNvSpPr>
            <a:spLocks noGrp="1"/>
          </p:cNvSpPr>
          <p:nvPr>
            <p:ph type="sldNum" sz="quarter" idx="12"/>
          </p:nvPr>
        </p:nvSpPr>
        <p:spPr/>
        <p:txBody>
          <a:bodyPr/>
          <a:lstStyle/>
          <a:p>
            <a:fld id="{AB51A1EA-B755-47CD-93E2-170AA790831C}" type="slidenum">
              <a:rPr lang="de-DE" smtClean="0"/>
              <a:t>37</a:t>
            </a:fld>
            <a:endParaRPr lang="de-DE"/>
          </a:p>
        </p:txBody>
      </p:sp>
    </p:spTree>
    <p:extLst>
      <p:ext uri="{BB962C8B-B14F-4D97-AF65-F5344CB8AC3E}">
        <p14:creationId xmlns:p14="http://schemas.microsoft.com/office/powerpoint/2010/main" val="3948629930"/>
      </p:ext>
    </p:extLst>
  </p:cSld>
  <p:clrMapOvr>
    <a:masterClrMapping/>
  </p:clrMapOvr>
  <mc:AlternateContent xmlns:mc="http://schemas.openxmlformats.org/markup-compatibility/2006" xmlns:p14="http://schemas.microsoft.com/office/powerpoint/2010/main">
    <mc:Choice Requires="p14">
      <p:transition spd="slow" p14:dur="2000" advTm="752202"/>
    </mc:Choice>
    <mc:Fallback xmlns="">
      <p:transition spd="slow" advTm="75220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43396" y="727167"/>
            <a:ext cx="8910403" cy="518159"/>
          </a:xfrm>
          <a:noFill/>
        </p:spPr>
        <p:txBody>
          <a:bodyPr>
            <a:normAutofit/>
          </a:bodyPr>
          <a:lstStyle/>
          <a:p>
            <a:pPr algn="l"/>
            <a:r>
              <a:rPr lang="de-DE" sz="1800" b="1" dirty="0"/>
              <a:t>Weitere Ursachen:</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32059152"/>
              </p:ext>
            </p:extLst>
          </p:nvPr>
        </p:nvGraphicFramePr>
        <p:xfrm>
          <a:off x="2233534" y="1566861"/>
          <a:ext cx="8424473" cy="4563972"/>
        </p:xfrm>
        <a:graphic>
          <a:graphicData uri="http://schemas.openxmlformats.org/drawingml/2006/table">
            <a:tbl>
              <a:tblPr firstRow="1" bandRow="1">
                <a:tableStyleId>{93296810-A885-4BE3-A3E7-6D5BEEA58F35}</a:tableStyleId>
              </a:tblPr>
              <a:tblGrid>
                <a:gridCol w="8424473">
                  <a:extLst>
                    <a:ext uri="{9D8B030D-6E8A-4147-A177-3AD203B41FA5}">
                      <a16:colId xmlns:a16="http://schemas.microsoft.com/office/drawing/2014/main" val="3171779230"/>
                    </a:ext>
                  </a:extLst>
                </a:gridCol>
              </a:tblGrid>
              <a:tr h="1140993">
                <a:tc>
                  <a:txBody>
                    <a:bodyPr/>
                    <a:lstStyle/>
                    <a:p>
                      <a:endParaRPr lang="de-DE" dirty="0"/>
                    </a:p>
                    <a:p>
                      <a:r>
                        <a:rPr lang="de-DE" dirty="0"/>
                        <a:t>Betriebliche Ursachen </a:t>
                      </a:r>
                    </a:p>
                  </a:txBody>
                  <a:tcPr/>
                </a:tc>
                <a:extLst>
                  <a:ext uri="{0D108BD9-81ED-4DB2-BD59-A6C34878D82A}">
                    <a16:rowId xmlns:a16="http://schemas.microsoft.com/office/drawing/2014/main" val="2427968937"/>
                  </a:ext>
                </a:extLst>
              </a:tr>
              <a:tr h="1140993">
                <a:tc>
                  <a:txBody>
                    <a:bodyPr/>
                    <a:lstStyle/>
                    <a:p>
                      <a:r>
                        <a:rPr lang="de-DE" dirty="0"/>
                        <a:t>Persönliche Ursachen</a:t>
                      </a:r>
                    </a:p>
                  </a:txBody>
                  <a:tcPr/>
                </a:tc>
                <a:extLst>
                  <a:ext uri="{0D108BD9-81ED-4DB2-BD59-A6C34878D82A}">
                    <a16:rowId xmlns:a16="http://schemas.microsoft.com/office/drawing/2014/main" val="3003200130"/>
                  </a:ext>
                </a:extLst>
              </a:tr>
              <a:tr h="1140993">
                <a:tc>
                  <a:txBody>
                    <a:bodyPr/>
                    <a:lstStyle/>
                    <a:p>
                      <a:r>
                        <a:rPr lang="de-DE" dirty="0"/>
                        <a:t>Berufswahlbezogene Ursachen</a:t>
                      </a:r>
                    </a:p>
                  </a:txBody>
                  <a:tcPr/>
                </a:tc>
                <a:extLst>
                  <a:ext uri="{0D108BD9-81ED-4DB2-BD59-A6C34878D82A}">
                    <a16:rowId xmlns:a16="http://schemas.microsoft.com/office/drawing/2014/main" val="3737409831"/>
                  </a:ext>
                </a:extLst>
              </a:tr>
              <a:tr h="1140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Ursachen in der Berufsschule</a:t>
                      </a:r>
                    </a:p>
                    <a:p>
                      <a:endParaRPr lang="de-DE" dirty="0"/>
                    </a:p>
                  </a:txBody>
                  <a:tcPr/>
                </a:tc>
                <a:extLst>
                  <a:ext uri="{0D108BD9-81ED-4DB2-BD59-A6C34878D82A}">
                    <a16:rowId xmlns:a16="http://schemas.microsoft.com/office/drawing/2014/main" val="11669642"/>
                  </a:ext>
                </a:extLst>
              </a:tr>
            </a:tbl>
          </a:graphicData>
        </a:graphic>
      </p:graphicFrame>
      <p:sp>
        <p:nvSpPr>
          <p:cNvPr id="4" name="Fußzeilenplatzhalter 3"/>
          <p:cNvSpPr>
            <a:spLocks noGrp="1"/>
          </p:cNvSpPr>
          <p:nvPr>
            <p:ph type="ftr" sz="quarter" idx="11"/>
          </p:nvPr>
        </p:nvSpPr>
        <p:spPr/>
        <p:txBody>
          <a:bodyPr/>
          <a:lstStyle/>
          <a:p>
            <a:r>
              <a:rPr lang="de-DE"/>
              <a:t>SPI_Ney_Berufsorientierung u. -integration Förderbedarf Lernen 14.02.24</a:t>
            </a:r>
            <a:endParaRPr lang="de-DE" dirty="0"/>
          </a:p>
        </p:txBody>
      </p:sp>
      <p:sp>
        <p:nvSpPr>
          <p:cNvPr id="5" name="Foliennummernplatzhalter 4"/>
          <p:cNvSpPr>
            <a:spLocks noGrp="1"/>
          </p:cNvSpPr>
          <p:nvPr>
            <p:ph type="sldNum" sz="quarter" idx="12"/>
          </p:nvPr>
        </p:nvSpPr>
        <p:spPr/>
        <p:txBody>
          <a:bodyPr/>
          <a:lstStyle/>
          <a:p>
            <a:fld id="{AB51A1EA-B755-47CD-93E2-170AA790831C}" type="slidenum">
              <a:rPr lang="de-DE" smtClean="0"/>
              <a:t>38</a:t>
            </a:fld>
            <a:endParaRPr lang="de-DE"/>
          </a:p>
        </p:txBody>
      </p:sp>
    </p:spTree>
    <p:extLst>
      <p:ext uri="{BB962C8B-B14F-4D97-AF65-F5344CB8AC3E}">
        <p14:creationId xmlns:p14="http://schemas.microsoft.com/office/powerpoint/2010/main" val="225776266"/>
      </p:ext>
    </p:extLst>
  </p:cSld>
  <p:clrMapOvr>
    <a:masterClrMapping/>
  </p:clrMapOvr>
  <mc:AlternateContent xmlns:mc="http://schemas.openxmlformats.org/markup-compatibility/2006" xmlns:p14="http://schemas.microsoft.com/office/powerpoint/2010/main">
    <mc:Choice Requires="p14">
      <p:transition spd="slow" p14:dur="2000" advTm="92816"/>
    </mc:Choice>
    <mc:Fallback xmlns="">
      <p:transition spd="slow" advTm="9281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FA29D4E-C8C1-4355-AD23-C885B4DB2D67}"/>
              </a:ext>
            </a:extLst>
          </p:cNvPr>
          <p:cNvSpPr>
            <a:spLocks noGrp="1"/>
          </p:cNvSpPr>
          <p:nvPr>
            <p:ph idx="1"/>
          </p:nvPr>
        </p:nvSpPr>
        <p:spPr>
          <a:xfrm>
            <a:off x="2611438" y="1885950"/>
            <a:ext cx="7958331" cy="3997828"/>
          </a:xfrm>
        </p:spPr>
        <p:txBody>
          <a:bodyPr>
            <a:normAutofit/>
          </a:bodyPr>
          <a:lstStyle/>
          <a:p>
            <a:endParaRPr lang="de-DE" sz="1800" dirty="0"/>
          </a:p>
          <a:p>
            <a:r>
              <a:rPr lang="de-DE" sz="1600" dirty="0"/>
              <a:t>Externe/Systemische Faktoren bestimmen die berufliche Orientierung und Ausbildungsreife erheblich mit. Das muss für die </a:t>
            </a:r>
            <a:r>
              <a:rPr lang="de-DE" sz="1600" dirty="0" err="1"/>
              <a:t>SuS</a:t>
            </a:r>
            <a:r>
              <a:rPr lang="de-DE" sz="1600" dirty="0"/>
              <a:t> transparent gemacht werden.</a:t>
            </a:r>
          </a:p>
          <a:p>
            <a:r>
              <a:rPr lang="de-DE" sz="1600" dirty="0"/>
              <a:t>Integration in Ausbildung und Arbeit liegt in kooperativer Verantwortung.</a:t>
            </a:r>
          </a:p>
        </p:txBody>
      </p:sp>
      <p:sp>
        <p:nvSpPr>
          <p:cNvPr id="4" name="Fußzeilenplatzhalter 3">
            <a:extLst>
              <a:ext uri="{FF2B5EF4-FFF2-40B4-BE49-F238E27FC236}">
                <a16:creationId xmlns:a16="http://schemas.microsoft.com/office/drawing/2014/main" id="{DC8805BA-0964-4A15-A17D-D5377C9C9248}"/>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DA27C269-8D99-4D73-BA1E-3492B4EBEBC1}"/>
              </a:ext>
            </a:extLst>
          </p:cNvPr>
          <p:cNvSpPr>
            <a:spLocks noGrp="1"/>
          </p:cNvSpPr>
          <p:nvPr>
            <p:ph type="sldNum" sz="quarter" idx="12"/>
          </p:nvPr>
        </p:nvSpPr>
        <p:spPr/>
        <p:txBody>
          <a:bodyPr/>
          <a:lstStyle/>
          <a:p>
            <a:fld id="{6D22F896-40B5-4ADD-8801-0D06FADFA095}" type="slidenum">
              <a:rPr lang="en-US" smtClean="0"/>
              <a:t>39</a:t>
            </a:fld>
            <a:endParaRPr lang="en-US" dirty="0"/>
          </a:p>
        </p:txBody>
      </p:sp>
      <p:sp>
        <p:nvSpPr>
          <p:cNvPr id="7" name="Nach unten gekrümmter Pfeil 3">
            <a:extLst>
              <a:ext uri="{FF2B5EF4-FFF2-40B4-BE49-F238E27FC236}">
                <a16:creationId xmlns:a16="http://schemas.microsoft.com/office/drawing/2014/main" id="{5DD44D72-B242-4DB9-B5B9-E0107C3577DB}"/>
              </a:ext>
            </a:extLst>
          </p:cNvPr>
          <p:cNvSpPr>
            <a:spLocks noGrp="1"/>
          </p:cNvSpPr>
          <p:nvPr>
            <p:ph type="title"/>
          </p:nvPr>
        </p:nvSpPr>
        <p:spPr>
          <a:xfrm>
            <a:off x="2611439" y="808056"/>
            <a:ext cx="3755806" cy="743907"/>
          </a:xfrm>
          <a:prstGeom prst="curvedDownArrow">
            <a:avLst>
              <a:gd name="adj1" fmla="val 22780"/>
              <a:gd name="adj2" fmla="val 50000"/>
              <a:gd name="adj3" fmla="val 25000"/>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normAutofit/>
          </a:bodyPr>
          <a:lstStyle/>
          <a:p>
            <a:pPr algn="l"/>
            <a:r>
              <a:rPr lang="de-DE" sz="1600" dirty="0"/>
              <a:t>         Zum Schluss halten wir fest</a:t>
            </a:r>
          </a:p>
        </p:txBody>
      </p:sp>
    </p:spTree>
    <p:extLst>
      <p:ext uri="{BB962C8B-B14F-4D97-AF65-F5344CB8AC3E}">
        <p14:creationId xmlns:p14="http://schemas.microsoft.com/office/powerpoint/2010/main" val="92556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2759D-445F-41AD-A54C-F42EEADB7DDE}"/>
              </a:ext>
            </a:extLst>
          </p:cNvPr>
          <p:cNvSpPr>
            <a:spLocks noGrp="1"/>
          </p:cNvSpPr>
          <p:nvPr>
            <p:ph type="title"/>
          </p:nvPr>
        </p:nvSpPr>
        <p:spPr/>
        <p:txBody>
          <a:bodyPr/>
          <a:lstStyle/>
          <a:p>
            <a:pPr algn="l"/>
            <a:r>
              <a:rPr lang="de-DE" sz="3600" b="1" dirty="0">
                <a:solidFill>
                  <a:schemeClr val="accent1"/>
                </a:solidFill>
              </a:rPr>
              <a:t>Orientieren</a:t>
            </a:r>
            <a:r>
              <a:rPr lang="de-DE" sz="2400" dirty="0">
                <a:solidFill>
                  <a:schemeClr val="accent1"/>
                </a:solidFill>
              </a:rPr>
              <a:t> </a:t>
            </a:r>
            <a:r>
              <a:rPr lang="de-DE" dirty="0">
                <a:solidFill>
                  <a:schemeClr val="accent1"/>
                </a:solidFill>
              </a:rPr>
              <a:t>– </a:t>
            </a:r>
            <a:r>
              <a:rPr lang="de-DE" sz="2400" dirty="0">
                <a:solidFill>
                  <a:schemeClr val="accent1"/>
                </a:solidFill>
              </a:rPr>
              <a:t>woran, worauf</a:t>
            </a:r>
            <a:r>
              <a:rPr lang="de-DE" dirty="0">
                <a:solidFill>
                  <a:schemeClr val="accent1"/>
                </a:solidFill>
              </a:rPr>
              <a:t>?</a:t>
            </a:r>
            <a:br>
              <a:rPr lang="de-DE" dirty="0">
                <a:solidFill>
                  <a:schemeClr val="accent1"/>
                </a:solidFill>
              </a:rPr>
            </a:br>
            <a:r>
              <a:rPr lang="de-DE" sz="1200" dirty="0">
                <a:solidFill>
                  <a:srgbClr val="FF0000"/>
                </a:solidFill>
              </a:rPr>
              <a:t/>
            </a:r>
            <a:br>
              <a:rPr lang="de-DE" sz="1200" dirty="0">
                <a:solidFill>
                  <a:srgbClr val="FF0000"/>
                </a:solidFill>
              </a:rPr>
            </a:br>
            <a:endParaRPr lang="de-DE" sz="1200" dirty="0">
              <a:solidFill>
                <a:srgbClr val="FF0000"/>
              </a:solidFill>
            </a:endParaRPr>
          </a:p>
        </p:txBody>
      </p:sp>
      <p:sp>
        <p:nvSpPr>
          <p:cNvPr id="3" name="Inhaltsplatzhalter 2">
            <a:extLst>
              <a:ext uri="{FF2B5EF4-FFF2-40B4-BE49-F238E27FC236}">
                <a16:creationId xmlns:a16="http://schemas.microsoft.com/office/drawing/2014/main" id="{D481D5A7-789E-4DF2-97D1-9E82A7F168DB}"/>
              </a:ext>
            </a:extLst>
          </p:cNvPr>
          <p:cNvSpPr>
            <a:spLocks noGrp="1"/>
          </p:cNvSpPr>
          <p:nvPr>
            <p:ph idx="1"/>
          </p:nvPr>
        </p:nvSpPr>
        <p:spPr>
          <a:xfrm>
            <a:off x="2499919" y="2052116"/>
            <a:ext cx="8070220" cy="3997828"/>
          </a:xfrm>
        </p:spPr>
        <p:txBody>
          <a:bodyPr/>
          <a:lstStyle/>
          <a:p>
            <a:endParaRPr lang="de-DE" dirty="0"/>
          </a:p>
          <a:p>
            <a:endParaRPr lang="de-DE" dirty="0"/>
          </a:p>
          <a:p>
            <a:endParaRPr lang="de-DE" dirty="0"/>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491DB682-DDF4-43FE-8F01-DC3616DAAFBC}"/>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53B101BC-F328-43CA-9193-5A029EFAFD7F}"/>
              </a:ext>
            </a:extLst>
          </p:cNvPr>
          <p:cNvSpPr>
            <a:spLocks noGrp="1"/>
          </p:cNvSpPr>
          <p:nvPr>
            <p:ph type="sldNum" sz="quarter" idx="12"/>
          </p:nvPr>
        </p:nvSpPr>
        <p:spPr/>
        <p:txBody>
          <a:bodyPr/>
          <a:lstStyle/>
          <a:p>
            <a:fld id="{6D22F896-40B5-4ADD-8801-0D06FADFA095}" type="slidenum">
              <a:rPr lang="en-US" smtClean="0"/>
              <a:t>4</a:t>
            </a:fld>
            <a:endParaRPr lang="en-US" dirty="0"/>
          </a:p>
        </p:txBody>
      </p:sp>
      <p:graphicFrame>
        <p:nvGraphicFramePr>
          <p:cNvPr id="6" name="Diagramm 5">
            <a:extLst>
              <a:ext uri="{FF2B5EF4-FFF2-40B4-BE49-F238E27FC236}">
                <a16:creationId xmlns:a16="http://schemas.microsoft.com/office/drawing/2014/main" id="{EBABA84B-45C5-4F70-9125-38540AB18C62}"/>
              </a:ext>
            </a:extLst>
          </p:cNvPr>
          <p:cNvGraphicFramePr/>
          <p:nvPr>
            <p:extLst>
              <p:ext uri="{D42A27DB-BD31-4B8C-83A1-F6EECF244321}">
                <p14:modId xmlns:p14="http://schemas.microsoft.com/office/powerpoint/2010/main" val="3615825020"/>
              </p:ext>
            </p:extLst>
          </p:nvPr>
        </p:nvGraphicFramePr>
        <p:xfrm>
          <a:off x="2256639" y="2684476"/>
          <a:ext cx="7903360" cy="3112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813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638A4-4F4D-428A-B789-76F4062D65FE}"/>
              </a:ext>
            </a:extLst>
          </p:cNvPr>
          <p:cNvSpPr>
            <a:spLocks noGrp="1"/>
          </p:cNvSpPr>
          <p:nvPr>
            <p:ph type="title"/>
          </p:nvPr>
        </p:nvSpPr>
        <p:spPr>
          <a:xfrm>
            <a:off x="2611808" y="808056"/>
            <a:ext cx="7958331" cy="477405"/>
          </a:xfrm>
        </p:spPr>
        <p:txBody>
          <a:bodyPr>
            <a:normAutofit/>
          </a:bodyPr>
          <a:lstStyle/>
          <a:p>
            <a:pPr algn="l"/>
            <a:r>
              <a:rPr lang="de-DE" sz="1800" dirty="0"/>
              <a:t>Quellen</a:t>
            </a:r>
          </a:p>
        </p:txBody>
      </p:sp>
      <p:sp>
        <p:nvSpPr>
          <p:cNvPr id="3" name="Inhaltsplatzhalter 2">
            <a:extLst>
              <a:ext uri="{FF2B5EF4-FFF2-40B4-BE49-F238E27FC236}">
                <a16:creationId xmlns:a16="http://schemas.microsoft.com/office/drawing/2014/main" id="{930A7689-2E47-4D27-A199-2417E7BE3B6A}"/>
              </a:ext>
            </a:extLst>
          </p:cNvPr>
          <p:cNvSpPr>
            <a:spLocks noGrp="1"/>
          </p:cNvSpPr>
          <p:nvPr>
            <p:ph idx="1"/>
          </p:nvPr>
        </p:nvSpPr>
        <p:spPr>
          <a:xfrm>
            <a:off x="2279374" y="1378227"/>
            <a:ext cx="8290765" cy="4929808"/>
          </a:xfrm>
        </p:spPr>
        <p:txBody>
          <a:bodyPr>
            <a:normAutofit fontScale="55000" lnSpcReduction="20000"/>
          </a:bodyPr>
          <a:lstStyle/>
          <a:p>
            <a:endParaRPr lang="de-DE" sz="1400" dirty="0"/>
          </a:p>
          <a:p>
            <a:endParaRPr lang="de-DE" sz="1400" dirty="0"/>
          </a:p>
          <a:p>
            <a:r>
              <a:rPr lang="de-DE" sz="1400" dirty="0"/>
              <a:t>Barmer Sinus Studie (2023) </a:t>
            </a:r>
            <a:r>
              <a:rPr lang="de-DE" sz="1400" u="sng" dirty="0">
                <a:hlinkClick r:id="rId2"/>
              </a:rPr>
              <a:t>https://www.sinus-institut.de/media/pages/media-center/studien/barmer-jugendstudie-2022-23/b2de97e0d4-1674476178/jugendbericht-2022_2023-23-01-2023.pdf</a:t>
            </a:r>
            <a:endParaRPr lang="de-DE" sz="1400" u="sng" dirty="0"/>
          </a:p>
          <a:p>
            <a:r>
              <a:rPr lang="de-DE" sz="1400" dirty="0"/>
              <a:t>Burghardt, </a:t>
            </a:r>
            <a:r>
              <a:rPr lang="de-DE" sz="1400" dirty="0" err="1"/>
              <a:t>Dziabel</a:t>
            </a:r>
            <a:r>
              <a:rPr lang="de-DE" sz="1400" dirty="0"/>
              <a:t>, Höhne (2017). Vulnerabilität. Pädagogische Herausforderungen. Kohlhammer: Stuttgart.</a:t>
            </a:r>
          </a:p>
          <a:p>
            <a:r>
              <a:rPr lang="de-DE" sz="1400" dirty="0"/>
              <a:t>Calmbach/</a:t>
            </a:r>
            <a:r>
              <a:rPr lang="de-DE" sz="1400" dirty="0" err="1"/>
              <a:t>Schleer</a:t>
            </a:r>
            <a:r>
              <a:rPr lang="de-DE" sz="1400" dirty="0"/>
              <a:t> (2022). Berufsorientierung Jugendlicher in Deutschland. Springer</a:t>
            </a:r>
          </a:p>
          <a:p>
            <a:r>
              <a:rPr lang="de-DE" sz="1400" dirty="0"/>
              <a:t>DJI (2021). Zusammenarbeit mit Eltern in der Berufsorientierung. </a:t>
            </a:r>
            <a:r>
              <a:rPr lang="de-DE" sz="1400" dirty="0">
                <a:hlinkClick r:id="rId3"/>
              </a:rPr>
              <a:t>https://www.dji.de/fileadmin/user_upload/toolbox/Stuttgart_Zusammenarbeit_mit_Eltern_BO.pdf</a:t>
            </a:r>
            <a:endParaRPr lang="de-DE" sz="1400" dirty="0"/>
          </a:p>
          <a:p>
            <a:r>
              <a:rPr lang="de-DE" sz="1400" dirty="0"/>
              <a:t>Dombrowski, R. (2015) </a:t>
            </a:r>
            <a:r>
              <a:rPr lang="de-DE" sz="1400" dirty="0" err="1"/>
              <a:t>Berufswünsche_benachteiligter_Jugendlicher</a:t>
            </a:r>
            <a:r>
              <a:rPr lang="de-DE" sz="1400" dirty="0"/>
              <a:t>..</a:t>
            </a:r>
          </a:p>
          <a:p>
            <a:r>
              <a:rPr lang="en-US" sz="1400" dirty="0"/>
              <a:t>Edwards, J. R. (2007): The Relationship Between Person-Environment Fit and Outcomes: An Integrative Theoretical Framework, in: C. L. </a:t>
            </a:r>
            <a:r>
              <a:rPr lang="en-US" sz="1400" dirty="0" err="1"/>
              <a:t>Ostroff</a:t>
            </a:r>
            <a:r>
              <a:rPr lang="en-US" sz="1400" dirty="0"/>
              <a:t>, T. A. Judge (</a:t>
            </a:r>
            <a:r>
              <a:rPr lang="en-US" sz="1400" dirty="0" err="1"/>
              <a:t>Hrsg</a:t>
            </a:r>
            <a:r>
              <a:rPr lang="en-US" sz="1400" dirty="0"/>
              <a:t>.): Perspectives on organizational fit, New York. S. 209–258, </a:t>
            </a:r>
          </a:p>
          <a:p>
            <a:r>
              <a:rPr lang="de-DE" sz="1400" dirty="0"/>
              <a:t>Hiller,. G. G. (2007). „Resilienz“ – für die pädagogische Arbeit mit Risikojugendlichen und mit jungen Erwachsenen…. In: </a:t>
            </a:r>
            <a:r>
              <a:rPr lang="de-DE" sz="1400" dirty="0" err="1"/>
              <a:t>Opp</a:t>
            </a:r>
            <a:r>
              <a:rPr lang="de-DE" sz="1400" dirty="0"/>
              <a:t>, G./ Fingerle, M. (Hrsg. ) (2007). Was Kinder stärkt. Erziehung zwischen Risiko und Resilienz. Reinhardt: München. S. 266-276.</a:t>
            </a:r>
            <a:endParaRPr lang="de-DE" sz="1400" b="1" dirty="0"/>
          </a:p>
          <a:p>
            <a:r>
              <a:rPr lang="de-DE" sz="1400" dirty="0"/>
              <a:t>KMK-Empfehlungen (2017) </a:t>
            </a:r>
            <a:r>
              <a:rPr lang="de-DE" sz="1400" dirty="0">
                <a:hlinkClick r:id="rId4"/>
              </a:rPr>
              <a:t>https://www.kmk.org/themen/allgemeinbildende-schulen/weitere-unterrichtsinhalte-und-themen/berufliche-orientierung.html</a:t>
            </a:r>
            <a:endParaRPr lang="de-DE" sz="1400" dirty="0"/>
          </a:p>
          <a:p>
            <a:r>
              <a:rPr lang="de-DE" sz="1400" dirty="0" err="1"/>
              <a:t>Kalicki</a:t>
            </a:r>
            <a:r>
              <a:rPr lang="de-DE" sz="1400" dirty="0"/>
              <a:t>, B. (2003). Die Bedeutung subjektiver </a:t>
            </a:r>
            <a:r>
              <a:rPr lang="de-DE" sz="1400" dirty="0" err="1"/>
              <a:t>Elternschaftskonzepte</a:t>
            </a:r>
            <a:r>
              <a:rPr lang="de-DE" sz="1400" dirty="0"/>
              <a:t> für Erziehungsverhalten und elterliche Partnerschaft. In: Zeitschrift für Pädagogik 49, 4, S. 499-512.</a:t>
            </a:r>
          </a:p>
          <a:p>
            <a:r>
              <a:rPr lang="de-DE" sz="1400" dirty="0" err="1"/>
              <a:t>Korittko</a:t>
            </a:r>
            <a:r>
              <a:rPr lang="de-DE" sz="1400" dirty="0"/>
              <a:t>, A./</a:t>
            </a:r>
            <a:r>
              <a:rPr lang="de-DE" sz="1400" dirty="0" err="1"/>
              <a:t>Pleyer</a:t>
            </a:r>
            <a:r>
              <a:rPr lang="de-DE" sz="1400" dirty="0"/>
              <a:t>, K. H. (2010).  Traumatischer Stress in der Familie. Vandenhoeck &amp; </a:t>
            </a:r>
            <a:r>
              <a:rPr lang="de-DE" sz="1400" dirty="0" err="1"/>
              <a:t>Huprecht</a:t>
            </a:r>
            <a:r>
              <a:rPr lang="de-DE" sz="1400" dirty="0"/>
              <a:t>: Göttingen. Raufelder, D. (2018). Grundlagen schulischer Motivation. Opladen, Toronto: Budrich.</a:t>
            </a:r>
          </a:p>
          <a:p>
            <a:r>
              <a:rPr lang="de-DE" sz="1400" dirty="0"/>
              <a:t>Schuster, M. (2016). Ursachen und Folgen von Ausbildungsabbrüchen. EIKV-Schriftenreihe zum Wissens- und Wertemanagement: Luxemburg. Online unter: </a:t>
            </a:r>
            <a:r>
              <a:rPr lang="de-DE" sz="1000" dirty="0">
                <a:hlinkClick r:id="rId5"/>
              </a:rPr>
              <a:t>https://www.google.com/url?sa=t&amp;rct=j&amp;q=&amp;esrc=s&amp;source=web&amp;cd=2&amp;ved=2ahUKEwjSobL4ubDpAhXE16QKHV02CycQFjABegQIBhAB&amp;url=https%3A%2F%2Fwww.econstor.eu%2Fbitstream%2F10419%2F142429%2F1%2F862161193.pdf&amp;usg=AOvVaw3_mhCHT69lk8WqGQC--IPC</a:t>
            </a:r>
            <a:endParaRPr lang="de-DE" sz="1000" dirty="0"/>
          </a:p>
          <a:p>
            <a:endParaRPr lang="de-DE" sz="1400" dirty="0"/>
          </a:p>
          <a:p>
            <a:endParaRPr lang="de-DE" sz="1400" dirty="0"/>
          </a:p>
          <a:p>
            <a:endParaRPr lang="de-DE" dirty="0"/>
          </a:p>
        </p:txBody>
      </p:sp>
      <p:sp>
        <p:nvSpPr>
          <p:cNvPr id="4" name="Fußzeilenplatzhalter 3">
            <a:extLst>
              <a:ext uri="{FF2B5EF4-FFF2-40B4-BE49-F238E27FC236}">
                <a16:creationId xmlns:a16="http://schemas.microsoft.com/office/drawing/2014/main" id="{7BB4301F-2C56-48D6-9D5B-6695EB07DD95}"/>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5E8751CE-02DF-4C77-8ADE-D429B01E371F}"/>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98614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DDD64-4EDA-4166-8245-4F73FDF282AA}"/>
              </a:ext>
            </a:extLst>
          </p:cNvPr>
          <p:cNvSpPr>
            <a:spLocks noGrp="1"/>
          </p:cNvSpPr>
          <p:nvPr>
            <p:ph type="title"/>
          </p:nvPr>
        </p:nvSpPr>
        <p:spPr>
          <a:xfrm>
            <a:off x="2611808" y="645952"/>
            <a:ext cx="7958331" cy="1023457"/>
          </a:xfrm>
        </p:spPr>
        <p:txBody>
          <a:bodyPr>
            <a:normAutofit fontScale="90000"/>
          </a:bodyPr>
          <a:lstStyle/>
          <a:p>
            <a:pPr algn="l"/>
            <a:r>
              <a:rPr lang="de-DE" sz="2000" dirty="0"/>
              <a:t>Zu I.</a:t>
            </a:r>
            <a:br>
              <a:rPr lang="de-DE" sz="2000" dirty="0"/>
            </a:br>
            <a:r>
              <a:rPr lang="de-DE" dirty="0"/>
              <a:t/>
            </a:r>
            <a:br>
              <a:rPr lang="de-DE" dirty="0"/>
            </a:br>
            <a:r>
              <a:rPr lang="de-DE" dirty="0"/>
              <a:t>Werte  </a:t>
            </a:r>
            <a:r>
              <a:rPr lang="de-DE" sz="1400" dirty="0"/>
              <a:t>Bedürfnisse – Motive</a:t>
            </a:r>
          </a:p>
        </p:txBody>
      </p:sp>
      <p:sp>
        <p:nvSpPr>
          <p:cNvPr id="3" name="Inhaltsplatzhalter 2">
            <a:extLst>
              <a:ext uri="{FF2B5EF4-FFF2-40B4-BE49-F238E27FC236}">
                <a16:creationId xmlns:a16="http://schemas.microsoft.com/office/drawing/2014/main" id="{65E05466-0CA1-4A10-8295-34EDE2A1EF42}"/>
              </a:ext>
            </a:extLst>
          </p:cNvPr>
          <p:cNvSpPr>
            <a:spLocks noGrp="1"/>
          </p:cNvSpPr>
          <p:nvPr>
            <p:ph idx="1"/>
          </p:nvPr>
        </p:nvSpPr>
        <p:spPr>
          <a:xfrm>
            <a:off x="2611808" y="2667699"/>
            <a:ext cx="7958331" cy="3382245"/>
          </a:xfrm>
        </p:spPr>
        <p:txBody>
          <a:bodyPr>
            <a:normAutofit fontScale="85000" lnSpcReduction="10000"/>
          </a:bodyPr>
          <a:lstStyle/>
          <a:p>
            <a:pPr>
              <a:lnSpc>
                <a:spcPct val="150000"/>
              </a:lnSpc>
            </a:pPr>
            <a:r>
              <a:rPr lang="de-DE" sz="1800" dirty="0">
                <a:solidFill>
                  <a:srgbClr val="92D050"/>
                </a:solidFill>
              </a:rPr>
              <a:t>Werte</a:t>
            </a:r>
            <a:r>
              <a:rPr lang="de-DE" sz="1800" dirty="0"/>
              <a:t> sind Konzepte von etwas (z. B. vom Arbeitsleben, Beruf, Familienleben …) und bestimmen unsere Grundhaltung. Sie sind relativ stabil. („Überzeugungen“ mit Bewertungen, Gefühlen und Handlungstendenzen). </a:t>
            </a:r>
          </a:p>
          <a:p>
            <a:pPr>
              <a:lnSpc>
                <a:spcPct val="150000"/>
              </a:lnSpc>
            </a:pPr>
            <a:endParaRPr lang="de-DE" sz="1800" dirty="0"/>
          </a:p>
          <a:p>
            <a:r>
              <a:rPr lang="de-DE" sz="1800" dirty="0"/>
              <a:t>Bestimmte Situationen erzeugen bestimmte </a:t>
            </a:r>
            <a:r>
              <a:rPr lang="de-DE" sz="1800" dirty="0">
                <a:solidFill>
                  <a:srgbClr val="92D050"/>
                </a:solidFill>
              </a:rPr>
              <a:t>Bedürfnisse – Spannungszustände. </a:t>
            </a:r>
          </a:p>
          <a:p>
            <a:endParaRPr lang="de-DE" sz="1800" dirty="0">
              <a:solidFill>
                <a:srgbClr val="92D050"/>
              </a:solidFill>
            </a:endParaRPr>
          </a:p>
          <a:p>
            <a:r>
              <a:rPr lang="de-DE" sz="1800" dirty="0"/>
              <a:t>Aus unseren Werten und den einzelnen Überzeugungen leiten sich unsere </a:t>
            </a:r>
            <a:r>
              <a:rPr lang="de-DE" sz="1800" dirty="0">
                <a:solidFill>
                  <a:srgbClr val="92D050"/>
                </a:solidFill>
              </a:rPr>
              <a:t>Motive</a:t>
            </a:r>
            <a:r>
              <a:rPr lang="de-DE" sz="1800" dirty="0">
                <a:solidFill>
                  <a:srgbClr val="FF0000"/>
                </a:solidFill>
              </a:rPr>
              <a:t> </a:t>
            </a:r>
            <a:r>
              <a:rPr lang="de-DE" sz="1800" dirty="0">
                <a:solidFill>
                  <a:srgbClr val="92D050"/>
                </a:solidFill>
              </a:rPr>
              <a:t>für Handlungen </a:t>
            </a:r>
            <a:r>
              <a:rPr lang="de-DE" sz="1800" dirty="0"/>
              <a:t>ab.</a:t>
            </a:r>
          </a:p>
          <a:p>
            <a:endParaRPr lang="de-DE" dirty="0"/>
          </a:p>
        </p:txBody>
      </p:sp>
      <p:sp>
        <p:nvSpPr>
          <p:cNvPr id="4" name="Fußzeilenplatzhalter 3">
            <a:extLst>
              <a:ext uri="{FF2B5EF4-FFF2-40B4-BE49-F238E27FC236}">
                <a16:creationId xmlns:a16="http://schemas.microsoft.com/office/drawing/2014/main" id="{C31A51C0-A631-4FAC-B231-627988577C9E}"/>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A5D42468-9EB0-40B7-82D9-56A971ED9221}"/>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84231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18EE5-3A81-4639-BF57-F205E56A08E4}"/>
              </a:ext>
            </a:extLst>
          </p:cNvPr>
          <p:cNvSpPr>
            <a:spLocks noGrp="1"/>
          </p:cNvSpPr>
          <p:nvPr>
            <p:ph type="title"/>
          </p:nvPr>
        </p:nvSpPr>
        <p:spPr>
          <a:xfrm>
            <a:off x="2544417" y="487444"/>
            <a:ext cx="8176592" cy="838018"/>
          </a:xfrm>
          <a:solidFill>
            <a:schemeClr val="accent1">
              <a:lumMod val="40000"/>
              <a:lumOff val="60000"/>
            </a:schemeClr>
          </a:solidFill>
        </p:spPr>
        <p:txBody>
          <a:bodyPr>
            <a:normAutofit/>
          </a:bodyPr>
          <a:lstStyle/>
          <a:p>
            <a:pPr algn="l"/>
            <a:r>
              <a:rPr lang="de-DE" sz="2000" dirty="0">
                <a:solidFill>
                  <a:srgbClr val="FF0000"/>
                </a:solidFill>
              </a:rPr>
              <a:t>Für die Berufsorientierung halten wir fest:</a:t>
            </a:r>
            <a:br>
              <a:rPr lang="de-DE" sz="2000" dirty="0">
                <a:solidFill>
                  <a:srgbClr val="FF0000"/>
                </a:solidFill>
              </a:rPr>
            </a:br>
            <a:r>
              <a:rPr lang="de-DE" sz="2000" dirty="0">
                <a:solidFill>
                  <a:srgbClr val="FF0000"/>
                </a:solidFill>
              </a:rPr>
              <a:t>1. </a:t>
            </a:r>
          </a:p>
        </p:txBody>
      </p:sp>
      <p:sp>
        <p:nvSpPr>
          <p:cNvPr id="3" name="Inhaltsplatzhalter 2">
            <a:extLst>
              <a:ext uri="{FF2B5EF4-FFF2-40B4-BE49-F238E27FC236}">
                <a16:creationId xmlns:a16="http://schemas.microsoft.com/office/drawing/2014/main" id="{DEB04519-FA1F-4696-BCCD-779BA872B432}"/>
              </a:ext>
            </a:extLst>
          </p:cNvPr>
          <p:cNvSpPr>
            <a:spLocks noGrp="1"/>
          </p:cNvSpPr>
          <p:nvPr>
            <p:ph idx="1"/>
          </p:nvPr>
        </p:nvSpPr>
        <p:spPr>
          <a:xfrm>
            <a:off x="1753299" y="1868557"/>
            <a:ext cx="9484544" cy="4824851"/>
          </a:xfrm>
        </p:spPr>
        <p:txBody>
          <a:bodyPr>
            <a:normAutofit fontScale="92500" lnSpcReduction="20000"/>
          </a:bodyPr>
          <a:lstStyle/>
          <a:p>
            <a:r>
              <a:rPr lang="de-DE" sz="1700" dirty="0"/>
              <a:t>Die Voraussetzungen der Schülerinnen und Schüler (</a:t>
            </a:r>
            <a:r>
              <a:rPr lang="de-DE" sz="1700" dirty="0" err="1"/>
              <a:t>SuS</a:t>
            </a:r>
            <a:r>
              <a:rPr lang="de-DE" sz="1700" dirty="0"/>
              <a:t>) sind nicht einfach:</a:t>
            </a:r>
          </a:p>
          <a:p>
            <a:pPr marL="0" indent="0">
              <a:buNone/>
            </a:pPr>
            <a:r>
              <a:rPr lang="de-DE" sz="1700" dirty="0"/>
              <a:t>      Selbst- u. Fremdbild, Ressourcen                           (Sicht auf den) Ausbildungs-/Arbeitsmarktes.</a:t>
            </a:r>
          </a:p>
          <a:p>
            <a:pPr marL="0" indent="0">
              <a:buNone/>
            </a:pPr>
            <a:r>
              <a:rPr lang="de-DE" sz="1700" dirty="0"/>
              <a:t>  </a:t>
            </a:r>
          </a:p>
          <a:p>
            <a:r>
              <a:rPr lang="de-DE" sz="1700" dirty="0"/>
              <a:t>Die große Mehrheit der Jugendlichen hat eine ungefähre Vorstellung davon, was sie beruflich machen möchte und könnte. Wirklich sicher ist aber nur jede*r Dritte. </a:t>
            </a:r>
          </a:p>
          <a:p>
            <a:endParaRPr lang="de-DE" sz="1700" dirty="0"/>
          </a:p>
          <a:p>
            <a:r>
              <a:rPr lang="de-DE" sz="1700" dirty="0"/>
              <a:t>Knapp die Hälfte der jungen Menschen fühlt sich nicht ausreichend über berufliche Möglichkeiten informiert. (Calmbach/</a:t>
            </a:r>
            <a:r>
              <a:rPr lang="de-DE" sz="1700" dirty="0" err="1"/>
              <a:t>Schleer</a:t>
            </a:r>
            <a:r>
              <a:rPr lang="de-DE" sz="1700" dirty="0"/>
              <a:t> 2022)</a:t>
            </a:r>
          </a:p>
          <a:p>
            <a:endParaRPr lang="de-DE" sz="1700" dirty="0"/>
          </a:p>
          <a:p>
            <a:r>
              <a:rPr lang="de-DE" sz="1700" dirty="0"/>
              <a:t>Die Motive, die ihre Orientierung bestimmen, basieren auf gewachsenen stabilen Überzeugungen/ Werten.</a:t>
            </a:r>
          </a:p>
          <a:p>
            <a:r>
              <a:rPr lang="de-DE" sz="1900" dirty="0"/>
              <a:t>Man muss sich auf einen steinigen längeren Weg einstellen.</a:t>
            </a:r>
          </a:p>
          <a:p>
            <a:endParaRPr lang="de-DE" dirty="0"/>
          </a:p>
        </p:txBody>
      </p:sp>
      <p:sp>
        <p:nvSpPr>
          <p:cNvPr id="4" name="Fußzeilenplatzhalter 3">
            <a:extLst>
              <a:ext uri="{FF2B5EF4-FFF2-40B4-BE49-F238E27FC236}">
                <a16:creationId xmlns:a16="http://schemas.microsoft.com/office/drawing/2014/main" id="{968D9F67-367B-40C4-804F-3078E6BDFAD8}"/>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D32CB6AB-DE1E-4F86-9EF9-876AFF39E959}"/>
              </a:ext>
            </a:extLst>
          </p:cNvPr>
          <p:cNvSpPr>
            <a:spLocks noGrp="1"/>
          </p:cNvSpPr>
          <p:nvPr>
            <p:ph type="sldNum" sz="quarter" idx="12"/>
          </p:nvPr>
        </p:nvSpPr>
        <p:spPr/>
        <p:txBody>
          <a:bodyPr/>
          <a:lstStyle/>
          <a:p>
            <a:fld id="{6D22F896-40B5-4ADD-8801-0D06FADFA095}" type="slidenum">
              <a:rPr lang="en-US" smtClean="0"/>
              <a:t>6</a:t>
            </a:fld>
            <a:endParaRPr lang="en-US" dirty="0"/>
          </a:p>
        </p:txBody>
      </p:sp>
      <p:graphicFrame>
        <p:nvGraphicFramePr>
          <p:cNvPr id="7" name="Diagramm 6">
            <a:extLst>
              <a:ext uri="{FF2B5EF4-FFF2-40B4-BE49-F238E27FC236}">
                <a16:creationId xmlns:a16="http://schemas.microsoft.com/office/drawing/2014/main" id="{6968C006-D3A3-4BD9-A6EC-6E3D90315ADD}"/>
              </a:ext>
            </a:extLst>
          </p:cNvPr>
          <p:cNvGraphicFramePr/>
          <p:nvPr>
            <p:extLst/>
          </p:nvPr>
        </p:nvGraphicFramePr>
        <p:xfrm>
          <a:off x="5420139" y="2146852"/>
          <a:ext cx="1046922" cy="503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650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027C0-C5B5-438D-81F6-6C6960FB34E0}"/>
              </a:ext>
            </a:extLst>
          </p:cNvPr>
          <p:cNvSpPr>
            <a:spLocks noGrp="1"/>
          </p:cNvSpPr>
          <p:nvPr>
            <p:ph type="title"/>
          </p:nvPr>
        </p:nvSpPr>
        <p:spPr>
          <a:xfrm>
            <a:off x="2491529" y="637564"/>
            <a:ext cx="8255983" cy="813732"/>
          </a:xfrm>
        </p:spPr>
        <p:txBody>
          <a:bodyPr>
            <a:normAutofit fontScale="90000"/>
          </a:bodyPr>
          <a:lstStyle/>
          <a:p>
            <a:pPr algn="l"/>
            <a:r>
              <a:rPr lang="de-DE" sz="1800" dirty="0"/>
              <a:t>Welche Werte haben Ihre Schülerinnen und Schüler?                          </a:t>
            </a:r>
            <a:br>
              <a:rPr lang="de-DE" sz="1800" dirty="0"/>
            </a:br>
            <a:r>
              <a:rPr lang="de-DE" sz="1800" dirty="0"/>
              <a:t> </a:t>
            </a:r>
            <a:br>
              <a:rPr lang="de-DE" sz="1800" dirty="0"/>
            </a:br>
            <a:r>
              <a:rPr lang="de-DE" sz="1800" dirty="0"/>
              <a:t>Antworten aus SINUS (2023)</a:t>
            </a:r>
            <a:br>
              <a:rPr lang="de-DE" sz="1800" dirty="0"/>
            </a:br>
            <a:r>
              <a:rPr lang="de-DE" sz="2000" dirty="0"/>
              <a:t>  </a:t>
            </a:r>
          </a:p>
        </p:txBody>
      </p:sp>
      <p:sp>
        <p:nvSpPr>
          <p:cNvPr id="4" name="Fußzeilenplatzhalter 3">
            <a:extLst>
              <a:ext uri="{FF2B5EF4-FFF2-40B4-BE49-F238E27FC236}">
                <a16:creationId xmlns:a16="http://schemas.microsoft.com/office/drawing/2014/main" id="{9FAEA584-16F8-48FF-A7F8-EE903C5B1502}"/>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949D229F-96A9-47C5-8E1A-FAF2AF27AD60}"/>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8" name="Inhaltsplatzhalter 7">
            <a:extLst>
              <a:ext uri="{FF2B5EF4-FFF2-40B4-BE49-F238E27FC236}">
                <a16:creationId xmlns:a16="http://schemas.microsoft.com/office/drawing/2014/main" id="{CE9F43C7-7BEB-4A27-B02C-B925B3D29DE9}"/>
              </a:ext>
            </a:extLst>
          </p:cNvPr>
          <p:cNvPicPr>
            <a:picLocks noGrp="1"/>
          </p:cNvPicPr>
          <p:nvPr>
            <p:ph idx="1"/>
          </p:nvPr>
        </p:nvPicPr>
        <p:blipFill rotWithShape="1">
          <a:blip r:embed="rId2"/>
          <a:srcRect l="29856" t="24498" r="13076" b="15957"/>
          <a:stretch/>
        </p:blipFill>
        <p:spPr>
          <a:xfrm>
            <a:off x="2567031" y="1711354"/>
            <a:ext cx="8180482" cy="4664279"/>
          </a:xfrm>
          <a:prstGeom prst="rect">
            <a:avLst/>
          </a:prstGeom>
        </p:spPr>
      </p:pic>
    </p:spTree>
    <p:extLst>
      <p:ext uri="{BB962C8B-B14F-4D97-AF65-F5344CB8AC3E}">
        <p14:creationId xmlns:p14="http://schemas.microsoft.com/office/powerpoint/2010/main" val="2192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1B5F7-6920-45C6-BF54-A48684A479DC}"/>
              </a:ext>
            </a:extLst>
          </p:cNvPr>
          <p:cNvSpPr>
            <a:spLocks noGrp="1"/>
          </p:cNvSpPr>
          <p:nvPr>
            <p:ph type="title"/>
          </p:nvPr>
        </p:nvSpPr>
        <p:spPr>
          <a:xfrm>
            <a:off x="2611809" y="808056"/>
            <a:ext cx="7807004" cy="1789778"/>
          </a:xfrm>
        </p:spPr>
        <p:txBody>
          <a:bodyPr>
            <a:normAutofit/>
          </a:bodyPr>
          <a:lstStyle/>
          <a:p>
            <a:r>
              <a:rPr lang="de-DE" sz="2000" dirty="0"/>
              <a:t>Werte, Grundorientierungen</a:t>
            </a:r>
          </a:p>
        </p:txBody>
      </p:sp>
      <p:sp>
        <p:nvSpPr>
          <p:cNvPr id="3" name="Inhaltsplatzhalter 2">
            <a:extLst>
              <a:ext uri="{FF2B5EF4-FFF2-40B4-BE49-F238E27FC236}">
                <a16:creationId xmlns:a16="http://schemas.microsoft.com/office/drawing/2014/main" id="{7BAE3DFA-DE43-42C0-851C-389767B2997A}"/>
              </a:ext>
            </a:extLst>
          </p:cNvPr>
          <p:cNvSpPr>
            <a:spLocks noGrp="1"/>
          </p:cNvSpPr>
          <p:nvPr>
            <p:ph idx="1"/>
          </p:nvPr>
        </p:nvSpPr>
        <p:spPr>
          <a:xfrm>
            <a:off x="2382474" y="3523376"/>
            <a:ext cx="8031106" cy="2526568"/>
          </a:xfrm>
        </p:spPr>
        <p:txBody>
          <a:bodyPr>
            <a:normAutofit/>
          </a:bodyPr>
          <a:lstStyle/>
          <a:p>
            <a:r>
              <a:rPr lang="de-DE" sz="1600" dirty="0"/>
              <a:t>Der Blick von Jugendlichen in die Zukunft ist verhalten optimistisch, wobei die „sozial benachteiligten“ Jugendlichen im Vergleich zu den Vorjahren ihre Zukunft nicht negativer sehen.</a:t>
            </a:r>
          </a:p>
          <a:p>
            <a:pPr marL="0" indent="0">
              <a:buNone/>
            </a:pPr>
            <a:r>
              <a:rPr lang="de-DE" sz="1600" dirty="0"/>
              <a:t>     </a:t>
            </a:r>
            <a:r>
              <a:rPr lang="de-DE" sz="1200" dirty="0"/>
              <a:t>(Calmbach/</a:t>
            </a:r>
            <a:r>
              <a:rPr lang="de-DE" sz="1200" dirty="0" err="1"/>
              <a:t>Schleer</a:t>
            </a:r>
            <a:r>
              <a:rPr lang="de-DE" sz="1200" dirty="0"/>
              <a:t>, 2022) </a:t>
            </a:r>
          </a:p>
          <a:p>
            <a:endParaRPr lang="de-DE" dirty="0"/>
          </a:p>
          <a:p>
            <a:endParaRPr lang="de-DE" dirty="0"/>
          </a:p>
        </p:txBody>
      </p:sp>
      <p:sp>
        <p:nvSpPr>
          <p:cNvPr id="4" name="Fußzeilenplatzhalter 3">
            <a:extLst>
              <a:ext uri="{FF2B5EF4-FFF2-40B4-BE49-F238E27FC236}">
                <a16:creationId xmlns:a16="http://schemas.microsoft.com/office/drawing/2014/main" id="{65406A16-DCAD-4F8D-B143-338041DE2D03}"/>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688206BD-D9ED-4C41-A1E7-452F2BCFDEA7}"/>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47598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1B0BE-BD98-42D6-B5D4-069DA6432969}"/>
              </a:ext>
            </a:extLst>
          </p:cNvPr>
          <p:cNvSpPr>
            <a:spLocks noGrp="1"/>
          </p:cNvSpPr>
          <p:nvPr>
            <p:ph type="title"/>
          </p:nvPr>
        </p:nvSpPr>
        <p:spPr>
          <a:xfrm>
            <a:off x="2611808" y="4757530"/>
            <a:ext cx="8511994" cy="1567769"/>
          </a:xfrm>
        </p:spPr>
        <p:txBody>
          <a:bodyPr>
            <a:normAutofit/>
          </a:bodyPr>
          <a:lstStyle/>
          <a:p>
            <a:pPr algn="l"/>
            <a:r>
              <a:rPr lang="de-DE" sz="2000" dirty="0"/>
              <a:t>Schlussfolgerungen aus Aussagen zu </a:t>
            </a:r>
            <a:r>
              <a:rPr lang="de-DE" sz="2000" dirty="0" err="1"/>
              <a:t>SuS</a:t>
            </a:r>
            <a:r>
              <a:rPr lang="de-DE" sz="2000" dirty="0"/>
              <a:t> in sozialer Benachteiligung?</a:t>
            </a:r>
            <a:br>
              <a:rPr lang="de-DE" sz="2000" dirty="0"/>
            </a:br>
            <a:r>
              <a:rPr lang="de-DE" sz="2000" dirty="0"/>
              <a:t/>
            </a:r>
            <a:br>
              <a:rPr lang="de-DE" sz="2000" dirty="0"/>
            </a:br>
            <a:r>
              <a:rPr lang="de-DE" sz="2000" dirty="0">
                <a:solidFill>
                  <a:srgbClr val="FF0000"/>
                </a:solidFill>
              </a:rPr>
              <a:t/>
            </a:r>
            <a:br>
              <a:rPr lang="de-DE" sz="2000" dirty="0">
                <a:solidFill>
                  <a:srgbClr val="FF0000"/>
                </a:solidFill>
              </a:rPr>
            </a:br>
            <a:endParaRPr lang="de-DE" sz="2000" dirty="0">
              <a:solidFill>
                <a:srgbClr val="FF0000"/>
              </a:solidFill>
            </a:endParaRPr>
          </a:p>
        </p:txBody>
      </p:sp>
      <p:sp>
        <p:nvSpPr>
          <p:cNvPr id="4" name="Fußzeilenplatzhalter 3">
            <a:extLst>
              <a:ext uri="{FF2B5EF4-FFF2-40B4-BE49-F238E27FC236}">
                <a16:creationId xmlns:a16="http://schemas.microsoft.com/office/drawing/2014/main" id="{D8A28F51-9876-41F8-A1FD-4C6FDFB92C5F}"/>
              </a:ext>
            </a:extLst>
          </p:cNvPr>
          <p:cNvSpPr>
            <a:spLocks noGrp="1"/>
          </p:cNvSpPr>
          <p:nvPr>
            <p:ph type="ftr" sz="quarter" idx="11"/>
          </p:nvPr>
        </p:nvSpPr>
        <p:spPr/>
        <p:txBody>
          <a:bodyPr/>
          <a:lstStyle/>
          <a:p>
            <a:r>
              <a:rPr lang="de-DE"/>
              <a:t>SPI_Ney_Berufsorientierung u. -integration Förderbedarf Lernen 14.02.24</a:t>
            </a:r>
            <a:endParaRPr lang="en-US" dirty="0"/>
          </a:p>
        </p:txBody>
      </p:sp>
      <p:sp>
        <p:nvSpPr>
          <p:cNvPr id="5" name="Foliennummernplatzhalter 4">
            <a:extLst>
              <a:ext uri="{FF2B5EF4-FFF2-40B4-BE49-F238E27FC236}">
                <a16:creationId xmlns:a16="http://schemas.microsoft.com/office/drawing/2014/main" id="{32A2BD9D-1B16-4932-8E58-3D33C41CDD10}"/>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Inhaltsplatzhalter 5">
            <a:extLst>
              <a:ext uri="{FF2B5EF4-FFF2-40B4-BE49-F238E27FC236}">
                <a16:creationId xmlns:a16="http://schemas.microsoft.com/office/drawing/2014/main" id="{4A6E9818-C1B3-4A8E-8DEA-8F79D0A9D213}"/>
              </a:ext>
            </a:extLst>
          </p:cNvPr>
          <p:cNvPicPr>
            <a:picLocks noGrp="1"/>
          </p:cNvPicPr>
          <p:nvPr>
            <p:ph idx="1"/>
          </p:nvPr>
        </p:nvPicPr>
        <p:blipFill rotWithShape="1">
          <a:blip r:embed="rId2"/>
          <a:srcRect l="29430" t="30096" r="11007" b="11919"/>
          <a:stretch/>
        </p:blipFill>
        <p:spPr>
          <a:xfrm>
            <a:off x="2611808" y="629174"/>
            <a:ext cx="8511994" cy="3624044"/>
          </a:xfrm>
          <a:prstGeom prst="rect">
            <a:avLst/>
          </a:prstGeom>
        </p:spPr>
      </p:pic>
    </p:spTree>
    <p:extLst>
      <p:ext uri="{BB962C8B-B14F-4D97-AF65-F5344CB8AC3E}">
        <p14:creationId xmlns:p14="http://schemas.microsoft.com/office/powerpoint/2010/main" val="34550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9.5|49.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0</TotalTime>
  <Words>2858</Words>
  <Application>Microsoft Office PowerPoint</Application>
  <PresentationFormat>Breitbild</PresentationFormat>
  <Paragraphs>314</Paragraphs>
  <Slides>40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40</vt:i4>
      </vt:variant>
    </vt:vector>
  </HeadingPairs>
  <TitlesOfParts>
    <vt:vector size="46" baseType="lpstr">
      <vt:lpstr>Arial</vt:lpstr>
      <vt:lpstr>Calibri</vt:lpstr>
      <vt:lpstr>MS Shell Dlg 2</vt:lpstr>
      <vt:lpstr>Wingdings</vt:lpstr>
      <vt:lpstr>Wingdings 3</vt:lpstr>
      <vt:lpstr>Madison</vt:lpstr>
      <vt:lpstr>   Eine Fortbildung i. A. der Stiftung SPI  Praxis BO - Regionalpartner Süd-Ost,    Input und Diskussion: Dr. Marina Ney, Prof. für Sonder- und Rehabilitationspädagogik an der BTU Cottbus - Senftenberg </vt:lpstr>
      <vt:lpstr>Schwerpunkte</vt:lpstr>
      <vt:lpstr>Zu I. Was verbinden wir mit den Worten sich orientieren, Orientierung?</vt:lpstr>
      <vt:lpstr>Orientieren – woran, worauf?  </vt:lpstr>
      <vt:lpstr>Zu I.  Werte  Bedürfnisse – Motive</vt:lpstr>
      <vt:lpstr>Für die Berufsorientierung halten wir fest: 1. </vt:lpstr>
      <vt:lpstr>Welche Werte haben Ihre Schülerinnen und Schüler?                             Antworten aus SINUS (2023)   </vt:lpstr>
      <vt:lpstr>Werte, Grundorientierungen</vt:lpstr>
      <vt:lpstr>Schlussfolgerungen aus Aussagen zu SuS in sozialer Benachteiligung?   </vt:lpstr>
      <vt:lpstr>Jugendliche prekärer Milieus zu ihren Zukunftsperspektiven (SINUS Studie; S.100) </vt:lpstr>
      <vt:lpstr> - Wille zu Verbesserungen und Träume (Familie, Sicherheit; u.a. finanzielle)  - Überzeugung, dass Leistung nicht lohnt  – Warum?  - Geringes Vertrauen in Hilfesysteme   - Integrationswille  - Rolle von Vorbildern und Idolen     - Die Orientierung auf Leistung -Schulabschluss, Ausbildung- (Wachstumsbedürfnis) erzeugt    ohne Unterstützung eine tendenziell schwache Motivation.  - Finanzielle Affinität (Sicherheitsbedürfnis) sowie   - Familie, Freunde, Vorbilder u. deren Werte (Zugehörigkeitsbedürfnis) wirken tendenziell stärker.   </vt:lpstr>
      <vt:lpstr>Für die Berufsorientierung halten wir fest: 2.</vt:lpstr>
      <vt:lpstr>Hillers Konzept der Teilkarrieren</vt:lpstr>
      <vt:lpstr> Hiller`s Konzept der Teilkarrieren</vt:lpstr>
      <vt:lpstr>Zu II.  Welche Leistungsvoraussetzungen haben Schülerinnen und Schüler mit Förderbedarf Lernen i. d. R., um sich auf eine Ausbildung zu orientieren und in der Arbeitswelt anzukommen?     </vt:lpstr>
      <vt:lpstr>Das Können - Fähigkeiten, Fertigkeiten (Vgl. Handout 1) </vt:lpstr>
      <vt:lpstr> Zur Selbstkontrolle (SK)  n. Gottfredson &amp; Hirschi (1990) in Lamneck (2013)</vt:lpstr>
      <vt:lpstr>Für die Berufsorientierung halten wir aus dem Handout  fest: 3. </vt:lpstr>
      <vt:lpstr>Zu II.   Welche idealtypische Voraussetzungen haben Schülerinnen und Schüler mit Förderbedarf Lernen, um sich auf eine Ausbildung zu orientieren und in der Arbeitswelt anzukommen?   Das Wollen (Motivation und Volition)    </vt:lpstr>
      <vt:lpstr> Motivationsprobleme erklären -Konzept der Kausalattribuierung  (Weinar in Raufelder 2018,35) –   Welche Ursachen schreiben SuS mit Förderbedarf Lernen Misserfolg zu? </vt:lpstr>
      <vt:lpstr>          Motivationsprobleme erklären - Selbstwerttheorie Covington (1984, 1998)           Welche Strategien nutzen Ihre SuS mit Förderbedarf Lernen, um Misserfolg/                  Selbstwertgefährdung zu vermeiden?  </vt:lpstr>
      <vt:lpstr>ERG-Theorie (Alderfer in von der Oelsnitz 2012),  Grundbedürfnisse nach Grawe (2004)</vt:lpstr>
      <vt:lpstr>Für die Berufsorientierung halten wir fest: 4. </vt:lpstr>
      <vt:lpstr> zu III.   Faktoren im System und die Realität der Berufsausbildung (Enggruber/Fehlau 2018)  </vt:lpstr>
      <vt:lpstr>1. Erwartung(slosigkeit)en </vt:lpstr>
      <vt:lpstr> Motivation – Bedeutung der Ausbildung/des Berufs „Systemrelevante Berufe“   </vt:lpstr>
      <vt:lpstr>2. Die Kunst, freiwillig teilnehmen zu müssen </vt:lpstr>
      <vt:lpstr>3. Dann beginnt das „wahre“ Leben: warmgehalten und abgekühlt </vt:lpstr>
      <vt:lpstr>Für die Berufsorientierung halten wir fest: 5. </vt:lpstr>
      <vt:lpstr>Zu III. Die Eltern (Dombrowski 2015)  </vt:lpstr>
      <vt:lpstr>Subjektive Elternschaftskonzepte (Kalicki 2003)</vt:lpstr>
      <vt:lpstr> „Parentale Hilflosigkeit“  (Pleyer 1993) als eigenständiger Stressfaktor </vt:lpstr>
      <vt:lpstr>Zu III. Die Eltern (Dombrowski 2015)  </vt:lpstr>
      <vt:lpstr>Zu III.  Ursachen für Ausbildungsabbruch (Schuster 2016) </vt:lpstr>
      <vt:lpstr>Begriff „Ausbildungsabbruch“ (BBIB)</vt:lpstr>
      <vt:lpstr>Ursachen von Ausbildungsabbrüchen   auf Basis der Person-Environment Fit-Theorie (PE Fit) und der empirischen Studie von Schuster (2016)</vt:lpstr>
      <vt:lpstr>Ursachen für Ausbildungsabbrüche (Schuster 2016)</vt:lpstr>
      <vt:lpstr>Weitere Ursachen:</vt:lpstr>
      <vt:lpstr>         Zum Schluss halten wir fest</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Eine Fortbildung i. A. der Stiftung SPI  Praxis BO - Regionalpartner Süd-Ost,    Input und Diskussion: Dr. Marina Ney, Prof. für Sonder- und Rehabilitationspädagogik an der BTU Cottbus - Senftenberg</dc:title>
  <dc:creator>Nutzer</dc:creator>
  <cp:lastModifiedBy>Weinhold PraxisBO</cp:lastModifiedBy>
  <cp:revision>94</cp:revision>
  <dcterms:created xsi:type="dcterms:W3CDTF">2024-02-04T17:20:06Z</dcterms:created>
  <dcterms:modified xsi:type="dcterms:W3CDTF">2024-02-21T08:54:36Z</dcterms:modified>
</cp:coreProperties>
</file>