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56" r:id="rId1"/>
  </p:sldMasterIdLst>
  <p:notesMasterIdLst>
    <p:notesMasterId r:id="rId43"/>
  </p:notesMasterIdLst>
  <p:sldIdLst>
    <p:sldId id="256" r:id="rId2"/>
    <p:sldId id="259" r:id="rId3"/>
    <p:sldId id="257" r:id="rId4"/>
    <p:sldId id="260" r:id="rId5"/>
    <p:sldId id="265" r:id="rId6"/>
    <p:sldId id="266" r:id="rId7"/>
    <p:sldId id="271" r:id="rId8"/>
    <p:sldId id="267" r:id="rId9"/>
    <p:sldId id="268" r:id="rId10"/>
    <p:sldId id="269" r:id="rId11"/>
    <p:sldId id="272" r:id="rId12"/>
    <p:sldId id="282" r:id="rId13"/>
    <p:sldId id="583" r:id="rId14"/>
    <p:sldId id="718" r:id="rId15"/>
    <p:sldId id="670" r:id="rId16"/>
    <p:sldId id="618" r:id="rId17"/>
    <p:sldId id="720" r:id="rId18"/>
    <p:sldId id="719" r:id="rId19"/>
    <p:sldId id="721" r:id="rId20"/>
    <p:sldId id="722" r:id="rId21"/>
    <p:sldId id="723" r:id="rId22"/>
    <p:sldId id="724" r:id="rId23"/>
    <p:sldId id="263" r:id="rId24"/>
    <p:sldId id="725" r:id="rId25"/>
    <p:sldId id="726" r:id="rId26"/>
    <p:sldId id="727" r:id="rId27"/>
    <p:sldId id="277" r:id="rId28"/>
    <p:sldId id="280" r:id="rId29"/>
    <p:sldId id="275" r:id="rId30"/>
    <p:sldId id="281" r:id="rId31"/>
    <p:sldId id="279" r:id="rId32"/>
    <p:sldId id="258" r:id="rId33"/>
    <p:sldId id="304" r:id="rId34"/>
    <p:sldId id="312" r:id="rId35"/>
    <p:sldId id="313" r:id="rId36"/>
    <p:sldId id="278" r:id="rId37"/>
    <p:sldId id="728" r:id="rId38"/>
    <p:sldId id="729" r:id="rId39"/>
    <p:sldId id="730" r:id="rId40"/>
    <p:sldId id="731" r:id="rId41"/>
    <p:sldId id="262"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CE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37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5B5205-2DD3-42AA-8E45-5723FCF32ADC}" type="doc">
      <dgm:prSet loTypeId="urn:microsoft.com/office/officeart/2009/3/layout/BlockDescendingList" loCatId="list" qsTypeId="urn:microsoft.com/office/officeart/2005/8/quickstyle/simple1" qsCatId="simple" csTypeId="urn:microsoft.com/office/officeart/2005/8/colors/accent2_4" csCatId="accent2" phldr="1"/>
      <dgm:spPr/>
      <dgm:t>
        <a:bodyPr/>
        <a:lstStyle/>
        <a:p>
          <a:endParaRPr lang="de-DE"/>
        </a:p>
      </dgm:t>
    </dgm:pt>
    <dgm:pt modelId="{D413C3BE-74C0-4581-9F77-4C8AB65614B9}">
      <dgm:prSet phldrT="[Text]" custT="1"/>
      <dgm:spPr/>
      <dgm:t>
        <a:bodyPr/>
        <a:lstStyle/>
        <a:p>
          <a:r>
            <a:rPr lang="de-DE" sz="1600" dirty="0"/>
            <a:t>Personale Kompetenzen</a:t>
          </a:r>
        </a:p>
      </dgm:t>
    </dgm:pt>
    <dgm:pt modelId="{CDF9D789-BE3E-4F8D-BB30-6EC0621C9554}" type="parTrans" cxnId="{8175B326-3A5E-406F-898E-45B14FC47187}">
      <dgm:prSet/>
      <dgm:spPr/>
      <dgm:t>
        <a:bodyPr/>
        <a:lstStyle/>
        <a:p>
          <a:endParaRPr lang="de-DE"/>
        </a:p>
      </dgm:t>
    </dgm:pt>
    <dgm:pt modelId="{7E6C65FC-3CE6-44AB-AA20-F7CED32BA9E9}" type="sibTrans" cxnId="{8175B326-3A5E-406F-898E-45B14FC47187}">
      <dgm:prSet/>
      <dgm:spPr/>
      <dgm:t>
        <a:bodyPr/>
        <a:lstStyle/>
        <a:p>
          <a:endParaRPr lang="de-DE"/>
        </a:p>
      </dgm:t>
    </dgm:pt>
    <dgm:pt modelId="{A7556D85-0897-4732-913A-4ABA47C8A728}">
      <dgm:prSet phldrT="[Text]" phldr="1"/>
      <dgm:spPr/>
      <dgm:t>
        <a:bodyPr/>
        <a:lstStyle/>
        <a:p>
          <a:endParaRPr lang="de-DE" dirty="0"/>
        </a:p>
      </dgm:t>
    </dgm:pt>
    <dgm:pt modelId="{3FEB71F4-1B11-43DA-BDBC-940C374A2C24}" type="parTrans" cxnId="{1F382462-5B06-41D6-B7FD-CEFAF86108F6}">
      <dgm:prSet/>
      <dgm:spPr/>
      <dgm:t>
        <a:bodyPr/>
        <a:lstStyle/>
        <a:p>
          <a:endParaRPr lang="de-DE"/>
        </a:p>
      </dgm:t>
    </dgm:pt>
    <dgm:pt modelId="{B0AF6D96-3AD4-47DC-99A3-9F5933DED3C7}" type="sibTrans" cxnId="{1F382462-5B06-41D6-B7FD-CEFAF86108F6}">
      <dgm:prSet/>
      <dgm:spPr/>
      <dgm:t>
        <a:bodyPr/>
        <a:lstStyle/>
        <a:p>
          <a:endParaRPr lang="de-DE"/>
        </a:p>
      </dgm:t>
    </dgm:pt>
    <dgm:pt modelId="{745B0D5F-6F1A-41B4-B53C-4AD80785EBB9}">
      <dgm:prSet phldrT="[Text]" phldr="1"/>
      <dgm:spPr/>
      <dgm:t>
        <a:bodyPr/>
        <a:lstStyle/>
        <a:p>
          <a:endParaRPr lang="de-DE"/>
        </a:p>
      </dgm:t>
    </dgm:pt>
    <dgm:pt modelId="{AEECFBD6-E9EC-4848-8BDE-35C2FFFEA481}" type="parTrans" cxnId="{2E31A400-5C54-4B19-B3CD-74EF416AF785}">
      <dgm:prSet/>
      <dgm:spPr/>
      <dgm:t>
        <a:bodyPr/>
        <a:lstStyle/>
        <a:p>
          <a:endParaRPr lang="de-DE"/>
        </a:p>
      </dgm:t>
    </dgm:pt>
    <dgm:pt modelId="{4DB95940-35DC-41DA-9109-FED45565E520}" type="sibTrans" cxnId="{2E31A400-5C54-4B19-B3CD-74EF416AF785}">
      <dgm:prSet/>
      <dgm:spPr/>
      <dgm:t>
        <a:bodyPr/>
        <a:lstStyle/>
        <a:p>
          <a:endParaRPr lang="de-DE"/>
        </a:p>
      </dgm:t>
    </dgm:pt>
    <dgm:pt modelId="{40A77E93-DE0B-4968-B98B-B968FE3F6BC7}">
      <dgm:prSet phldrT="[Text]" custT="1"/>
      <dgm:spPr>
        <a:solidFill>
          <a:schemeClr val="accent2">
            <a:lumMod val="60000"/>
            <a:lumOff val="40000"/>
          </a:schemeClr>
        </a:solidFill>
      </dgm:spPr>
      <dgm:t>
        <a:bodyPr/>
        <a:lstStyle/>
        <a:p>
          <a:r>
            <a:rPr lang="de-DE" sz="1600" dirty="0">
              <a:solidFill>
                <a:schemeClr val="accent6">
                  <a:lumMod val="75000"/>
                </a:schemeClr>
              </a:solidFill>
            </a:rPr>
            <a:t>Psychosoziale Kompetenzen</a:t>
          </a:r>
        </a:p>
      </dgm:t>
    </dgm:pt>
    <dgm:pt modelId="{47DC9419-610B-4B72-A5AE-4E32F8D6F10F}" type="parTrans" cxnId="{DD0C5F07-E237-470A-9D17-4BB4A7156720}">
      <dgm:prSet/>
      <dgm:spPr/>
      <dgm:t>
        <a:bodyPr/>
        <a:lstStyle/>
        <a:p>
          <a:endParaRPr lang="de-DE"/>
        </a:p>
      </dgm:t>
    </dgm:pt>
    <dgm:pt modelId="{22D8FF19-F77C-4C0B-9718-541497485146}" type="sibTrans" cxnId="{DD0C5F07-E237-470A-9D17-4BB4A7156720}">
      <dgm:prSet/>
      <dgm:spPr/>
      <dgm:t>
        <a:bodyPr/>
        <a:lstStyle/>
        <a:p>
          <a:endParaRPr lang="de-DE"/>
        </a:p>
      </dgm:t>
    </dgm:pt>
    <dgm:pt modelId="{76540BA8-AECE-4184-BCEA-5E56035B837B}">
      <dgm:prSet phldrT="[Text]" phldr="1"/>
      <dgm:spPr/>
      <dgm:t>
        <a:bodyPr/>
        <a:lstStyle/>
        <a:p>
          <a:endParaRPr lang="de-DE"/>
        </a:p>
      </dgm:t>
    </dgm:pt>
    <dgm:pt modelId="{160C5080-EBA5-4DCA-AC42-D249DCB5AA19}" type="parTrans" cxnId="{98E2DE05-2DD8-4E95-860E-06BF3246A4BD}">
      <dgm:prSet/>
      <dgm:spPr/>
      <dgm:t>
        <a:bodyPr/>
        <a:lstStyle/>
        <a:p>
          <a:endParaRPr lang="de-DE"/>
        </a:p>
      </dgm:t>
    </dgm:pt>
    <dgm:pt modelId="{D7E89FEA-9B27-4D4F-ACE5-5B0DACAC5AB3}" type="sibTrans" cxnId="{98E2DE05-2DD8-4E95-860E-06BF3246A4BD}">
      <dgm:prSet/>
      <dgm:spPr/>
      <dgm:t>
        <a:bodyPr/>
        <a:lstStyle/>
        <a:p>
          <a:endParaRPr lang="de-DE"/>
        </a:p>
      </dgm:t>
    </dgm:pt>
    <dgm:pt modelId="{3311143C-7508-4844-B324-0899C1BFA609}">
      <dgm:prSet phldrT="[Text]" phldr="1"/>
      <dgm:spPr/>
      <dgm:t>
        <a:bodyPr/>
        <a:lstStyle/>
        <a:p>
          <a:endParaRPr lang="de-DE"/>
        </a:p>
      </dgm:t>
    </dgm:pt>
    <dgm:pt modelId="{3B9BED56-F312-4F39-BA13-0C049D5283AC}" type="parTrans" cxnId="{2C51592F-125F-4964-A3B0-7495BC846085}">
      <dgm:prSet/>
      <dgm:spPr/>
      <dgm:t>
        <a:bodyPr/>
        <a:lstStyle/>
        <a:p>
          <a:endParaRPr lang="de-DE"/>
        </a:p>
      </dgm:t>
    </dgm:pt>
    <dgm:pt modelId="{1AC57690-E901-458E-9BBD-9A005947A427}" type="sibTrans" cxnId="{2C51592F-125F-4964-A3B0-7495BC846085}">
      <dgm:prSet/>
      <dgm:spPr/>
      <dgm:t>
        <a:bodyPr/>
        <a:lstStyle/>
        <a:p>
          <a:endParaRPr lang="de-DE"/>
        </a:p>
      </dgm:t>
    </dgm:pt>
    <dgm:pt modelId="{88BDBFBB-FDD8-4271-9B8B-3939D6052963}">
      <dgm:prSet phldrT="[Text]" custT="1"/>
      <dgm:spPr/>
      <dgm:t>
        <a:bodyPr/>
        <a:lstStyle/>
        <a:p>
          <a:r>
            <a:rPr lang="de-DE" sz="1600" dirty="0">
              <a:solidFill>
                <a:srgbClr val="00B050"/>
              </a:solidFill>
            </a:rPr>
            <a:t>Funktionale Kompetenzen</a:t>
          </a:r>
        </a:p>
      </dgm:t>
    </dgm:pt>
    <dgm:pt modelId="{BC7B7100-6BE7-455A-8283-555CA23096F6}" type="parTrans" cxnId="{86E9253E-9A9D-43CF-94E0-5CB44E4D4897}">
      <dgm:prSet/>
      <dgm:spPr/>
      <dgm:t>
        <a:bodyPr/>
        <a:lstStyle/>
        <a:p>
          <a:endParaRPr lang="de-DE"/>
        </a:p>
      </dgm:t>
    </dgm:pt>
    <dgm:pt modelId="{CE5458CE-7A37-4E74-96E5-99D4DBAC146C}" type="sibTrans" cxnId="{86E9253E-9A9D-43CF-94E0-5CB44E4D4897}">
      <dgm:prSet/>
      <dgm:spPr/>
      <dgm:t>
        <a:bodyPr/>
        <a:lstStyle/>
        <a:p>
          <a:endParaRPr lang="de-DE"/>
        </a:p>
      </dgm:t>
    </dgm:pt>
    <dgm:pt modelId="{F8014964-A067-40FE-9057-8D0CAF1FC216}">
      <dgm:prSet phldrT="[Text]" custT="1"/>
      <dgm:spPr>
        <a:solidFill>
          <a:srgbClr val="ADCEE1"/>
        </a:solidFill>
      </dgm:spPr>
      <dgm:t>
        <a:bodyPr/>
        <a:lstStyle/>
        <a:p>
          <a:r>
            <a:rPr lang="de-DE" sz="1600" dirty="0">
              <a:solidFill>
                <a:srgbClr val="00B050"/>
              </a:solidFill>
            </a:rPr>
            <a:t>Berufliche Fähigkeiten</a:t>
          </a:r>
        </a:p>
      </dgm:t>
    </dgm:pt>
    <dgm:pt modelId="{13BCB8B7-8506-4070-952C-31DC7EFE2FFB}" type="parTrans" cxnId="{3CB4DBA3-1221-46F9-A80F-AA5EFED510E9}">
      <dgm:prSet/>
      <dgm:spPr/>
      <dgm:t>
        <a:bodyPr/>
        <a:lstStyle/>
        <a:p>
          <a:endParaRPr lang="de-DE"/>
        </a:p>
      </dgm:t>
    </dgm:pt>
    <dgm:pt modelId="{9E1EF52B-C8D7-49B5-9768-7259931F501C}" type="sibTrans" cxnId="{3CB4DBA3-1221-46F9-A80F-AA5EFED510E9}">
      <dgm:prSet/>
      <dgm:spPr/>
      <dgm:t>
        <a:bodyPr/>
        <a:lstStyle/>
        <a:p>
          <a:endParaRPr lang="de-DE"/>
        </a:p>
      </dgm:t>
    </dgm:pt>
    <dgm:pt modelId="{10E412DA-604A-4303-8752-99269BA6F483}">
      <dgm:prSet phldrT="[Text]" phldr="1"/>
      <dgm:spPr>
        <a:solidFill>
          <a:srgbClr val="ADCEE1"/>
        </a:solidFill>
      </dgm:spPr>
      <dgm:t>
        <a:bodyPr/>
        <a:lstStyle/>
        <a:p>
          <a:endParaRPr lang="de-DE" sz="1800"/>
        </a:p>
      </dgm:t>
    </dgm:pt>
    <dgm:pt modelId="{CFA0FAB1-8EDA-44A4-8BBB-840944B81EA6}" type="parTrans" cxnId="{76B05301-AC4F-4103-A5B6-6B0DA0613E1E}">
      <dgm:prSet/>
      <dgm:spPr/>
      <dgm:t>
        <a:bodyPr/>
        <a:lstStyle/>
        <a:p>
          <a:endParaRPr lang="de-DE"/>
        </a:p>
      </dgm:t>
    </dgm:pt>
    <dgm:pt modelId="{2E9F9E8C-F54A-4AC2-AC84-72EAD6511A11}" type="sibTrans" cxnId="{76B05301-AC4F-4103-A5B6-6B0DA0613E1E}">
      <dgm:prSet/>
      <dgm:spPr/>
      <dgm:t>
        <a:bodyPr/>
        <a:lstStyle/>
        <a:p>
          <a:endParaRPr lang="de-DE"/>
        </a:p>
      </dgm:t>
    </dgm:pt>
    <dgm:pt modelId="{A8EA04E7-37F6-4EEE-BA5F-0BF9A91FD036}">
      <dgm:prSet/>
      <dgm:spPr>
        <a:noFill/>
        <a:ln w="28575">
          <a:solidFill>
            <a:schemeClr val="bg1"/>
          </a:solidFill>
        </a:ln>
        <a:scene3d>
          <a:camera prst="isometricRightUp"/>
          <a:lightRig rig="threePt" dir="t"/>
        </a:scene3d>
      </dgm:spPr>
      <dgm:t>
        <a:bodyPr/>
        <a:lstStyle/>
        <a:p>
          <a:r>
            <a:rPr lang="de-DE" dirty="0">
              <a:solidFill>
                <a:schemeClr val="tx1"/>
              </a:solidFill>
            </a:rPr>
            <a:t>Kompetenzen für Teilkarrieren</a:t>
          </a:r>
        </a:p>
      </dgm:t>
    </dgm:pt>
    <dgm:pt modelId="{ED0A7B3C-D443-4B7F-BDBB-7B533AB9481F}" type="parTrans" cxnId="{01528954-4CCE-4A5E-81CA-3D8A17644F0C}">
      <dgm:prSet/>
      <dgm:spPr/>
      <dgm:t>
        <a:bodyPr/>
        <a:lstStyle/>
        <a:p>
          <a:endParaRPr lang="de-DE"/>
        </a:p>
      </dgm:t>
    </dgm:pt>
    <dgm:pt modelId="{94B5CBCE-2C2D-4DD3-A0A6-47DC66A7A150}" type="sibTrans" cxnId="{01528954-4CCE-4A5E-81CA-3D8A17644F0C}">
      <dgm:prSet/>
      <dgm:spPr/>
      <dgm:t>
        <a:bodyPr/>
        <a:lstStyle/>
        <a:p>
          <a:endParaRPr lang="de-DE"/>
        </a:p>
      </dgm:t>
    </dgm:pt>
    <dgm:pt modelId="{E791272F-2D55-4981-A018-CAA39968DADE}" type="pres">
      <dgm:prSet presAssocID="{F75B5205-2DD3-42AA-8E45-5723FCF32ADC}" presName="Name0" presStyleCnt="0">
        <dgm:presLayoutVars>
          <dgm:chMax val="7"/>
          <dgm:chPref val="7"/>
          <dgm:dir/>
          <dgm:animLvl val="lvl"/>
        </dgm:presLayoutVars>
      </dgm:prSet>
      <dgm:spPr/>
      <dgm:t>
        <a:bodyPr/>
        <a:lstStyle/>
        <a:p>
          <a:endParaRPr lang="de-DE"/>
        </a:p>
      </dgm:t>
    </dgm:pt>
    <dgm:pt modelId="{339B851F-35B1-46CE-A92C-30206FDD9A90}" type="pres">
      <dgm:prSet presAssocID="{D413C3BE-74C0-4581-9F77-4C8AB65614B9}" presName="parentText_1" presStyleLbl="node1" presStyleIdx="0" presStyleCnt="4">
        <dgm:presLayoutVars>
          <dgm:chMax val="1"/>
          <dgm:chPref val="1"/>
          <dgm:bulletEnabled val="1"/>
        </dgm:presLayoutVars>
      </dgm:prSet>
      <dgm:spPr/>
      <dgm:t>
        <a:bodyPr/>
        <a:lstStyle/>
        <a:p>
          <a:endParaRPr lang="de-DE"/>
        </a:p>
      </dgm:t>
    </dgm:pt>
    <dgm:pt modelId="{DB65BB51-A84F-4B88-BA73-7EEDCDE66545}" type="pres">
      <dgm:prSet presAssocID="{D413C3BE-74C0-4581-9F77-4C8AB65614B9}" presName="childText_1" presStyleLbl="node1" presStyleIdx="0" presStyleCnt="4">
        <dgm:presLayoutVars>
          <dgm:chMax val="0"/>
          <dgm:chPref val="0"/>
          <dgm:bulletEnabled val="1"/>
        </dgm:presLayoutVars>
      </dgm:prSet>
      <dgm:spPr/>
      <dgm:t>
        <a:bodyPr/>
        <a:lstStyle/>
        <a:p>
          <a:endParaRPr lang="de-DE"/>
        </a:p>
      </dgm:t>
    </dgm:pt>
    <dgm:pt modelId="{DB4D3877-E080-4947-B83D-549A7EEA847D}" type="pres">
      <dgm:prSet presAssocID="{D413C3BE-74C0-4581-9F77-4C8AB65614B9}" presName="accentShape_1" presStyleCnt="0"/>
      <dgm:spPr/>
    </dgm:pt>
    <dgm:pt modelId="{9F7E849B-E04E-46DA-AA51-0013BAC5696B}" type="pres">
      <dgm:prSet presAssocID="{D413C3BE-74C0-4581-9F77-4C8AB65614B9}" presName="imageRepeatNode" presStyleLbl="node1" presStyleIdx="0" presStyleCnt="4"/>
      <dgm:spPr/>
      <dgm:t>
        <a:bodyPr/>
        <a:lstStyle/>
        <a:p>
          <a:endParaRPr lang="de-DE"/>
        </a:p>
      </dgm:t>
    </dgm:pt>
    <dgm:pt modelId="{B776FD5D-7D16-4F81-890F-BC0DE8B6FB36}" type="pres">
      <dgm:prSet presAssocID="{40A77E93-DE0B-4968-B98B-B968FE3F6BC7}" presName="parentText_2" presStyleLbl="node1" presStyleIdx="0" presStyleCnt="4">
        <dgm:presLayoutVars>
          <dgm:chMax val="1"/>
          <dgm:chPref val="1"/>
          <dgm:bulletEnabled val="1"/>
        </dgm:presLayoutVars>
      </dgm:prSet>
      <dgm:spPr/>
      <dgm:t>
        <a:bodyPr/>
        <a:lstStyle/>
        <a:p>
          <a:endParaRPr lang="de-DE"/>
        </a:p>
      </dgm:t>
    </dgm:pt>
    <dgm:pt modelId="{710F2071-3A9A-4E33-93D8-AFD8E77AB60D}" type="pres">
      <dgm:prSet presAssocID="{40A77E93-DE0B-4968-B98B-B968FE3F6BC7}" presName="childText_2" presStyleLbl="node2" presStyleIdx="0" presStyleCnt="0">
        <dgm:presLayoutVars>
          <dgm:chMax val="0"/>
          <dgm:chPref val="0"/>
          <dgm:bulletEnabled val="1"/>
        </dgm:presLayoutVars>
      </dgm:prSet>
      <dgm:spPr/>
      <dgm:t>
        <a:bodyPr/>
        <a:lstStyle/>
        <a:p>
          <a:endParaRPr lang="de-DE"/>
        </a:p>
      </dgm:t>
    </dgm:pt>
    <dgm:pt modelId="{5092CBC9-E07E-4E4C-B4C9-3F4D48C00F92}" type="pres">
      <dgm:prSet presAssocID="{40A77E93-DE0B-4968-B98B-B968FE3F6BC7}" presName="accentShape_2" presStyleCnt="0"/>
      <dgm:spPr/>
    </dgm:pt>
    <dgm:pt modelId="{71CDB8BF-80C5-48F7-A10A-5C7777F7CB27}" type="pres">
      <dgm:prSet presAssocID="{40A77E93-DE0B-4968-B98B-B968FE3F6BC7}" presName="imageRepeatNode" presStyleLbl="node1" presStyleIdx="1" presStyleCnt="4" custLinFactNeighborX="-278" custLinFactNeighborY="-13093"/>
      <dgm:spPr/>
      <dgm:t>
        <a:bodyPr/>
        <a:lstStyle/>
        <a:p>
          <a:endParaRPr lang="de-DE"/>
        </a:p>
      </dgm:t>
    </dgm:pt>
    <dgm:pt modelId="{B49F9801-D741-473C-A6DF-6E23C1A671E9}" type="pres">
      <dgm:prSet presAssocID="{88BDBFBB-FDD8-4271-9B8B-3939D6052963}" presName="parentText_3" presStyleLbl="node1" presStyleIdx="1" presStyleCnt="4">
        <dgm:presLayoutVars>
          <dgm:chMax val="1"/>
          <dgm:chPref val="1"/>
          <dgm:bulletEnabled val="1"/>
        </dgm:presLayoutVars>
      </dgm:prSet>
      <dgm:spPr/>
      <dgm:t>
        <a:bodyPr/>
        <a:lstStyle/>
        <a:p>
          <a:endParaRPr lang="de-DE"/>
        </a:p>
      </dgm:t>
    </dgm:pt>
    <dgm:pt modelId="{C3B07FDA-6671-4051-8025-9567A456FADC}" type="pres">
      <dgm:prSet presAssocID="{88BDBFBB-FDD8-4271-9B8B-3939D6052963}" presName="childText_3" presStyleLbl="node2" presStyleIdx="0" presStyleCnt="0">
        <dgm:presLayoutVars>
          <dgm:chMax val="0"/>
          <dgm:chPref val="0"/>
          <dgm:bulletEnabled val="1"/>
        </dgm:presLayoutVars>
      </dgm:prSet>
      <dgm:spPr/>
      <dgm:t>
        <a:bodyPr/>
        <a:lstStyle/>
        <a:p>
          <a:endParaRPr lang="de-DE"/>
        </a:p>
      </dgm:t>
    </dgm:pt>
    <dgm:pt modelId="{83DE8048-D474-46AB-B2A4-CC18C4624DCA}" type="pres">
      <dgm:prSet presAssocID="{88BDBFBB-FDD8-4271-9B8B-3939D6052963}" presName="accentShape_3" presStyleCnt="0"/>
      <dgm:spPr/>
    </dgm:pt>
    <dgm:pt modelId="{1068BA5D-C4CF-4022-9F39-DF4C2C0A5E5A}" type="pres">
      <dgm:prSet presAssocID="{88BDBFBB-FDD8-4271-9B8B-3939D6052963}" presName="imageRepeatNode" presStyleLbl="node1" presStyleIdx="2" presStyleCnt="4" custScaleY="86825" custLinFactNeighborY="-23742"/>
      <dgm:spPr/>
      <dgm:t>
        <a:bodyPr/>
        <a:lstStyle/>
        <a:p>
          <a:endParaRPr lang="de-DE"/>
        </a:p>
      </dgm:t>
    </dgm:pt>
    <dgm:pt modelId="{A9B1F56D-C87E-4383-B782-E8BDE1DE3B1C}" type="pres">
      <dgm:prSet presAssocID="{A8EA04E7-37F6-4EEE-BA5F-0BF9A91FD036}" presName="parentText_4" presStyleLbl="node1" presStyleIdx="2" presStyleCnt="4">
        <dgm:presLayoutVars>
          <dgm:chMax val="1"/>
          <dgm:chPref val="1"/>
          <dgm:bulletEnabled val="1"/>
        </dgm:presLayoutVars>
      </dgm:prSet>
      <dgm:spPr/>
      <dgm:t>
        <a:bodyPr/>
        <a:lstStyle/>
        <a:p>
          <a:endParaRPr lang="de-DE"/>
        </a:p>
      </dgm:t>
    </dgm:pt>
    <dgm:pt modelId="{261C8F8E-EBBA-4725-AAFD-DB5D04696D60}" type="pres">
      <dgm:prSet presAssocID="{A8EA04E7-37F6-4EEE-BA5F-0BF9A91FD036}" presName="childText_4" presStyleLbl="node1" presStyleIdx="2" presStyleCnt="4" custScaleX="105606" custScaleY="130565">
        <dgm:presLayoutVars>
          <dgm:chMax val="0"/>
          <dgm:chPref val="0"/>
          <dgm:bulletEnabled val="1"/>
        </dgm:presLayoutVars>
      </dgm:prSet>
      <dgm:spPr/>
    </dgm:pt>
    <dgm:pt modelId="{9EB3DB81-DD72-4165-A3DE-BB70CA0C62E4}" type="pres">
      <dgm:prSet presAssocID="{A8EA04E7-37F6-4EEE-BA5F-0BF9A91FD036}" presName="accentShape_4" presStyleCnt="0"/>
      <dgm:spPr/>
    </dgm:pt>
    <dgm:pt modelId="{C2447ADF-CBA6-4454-87BF-6FBAD82ACCE7}" type="pres">
      <dgm:prSet presAssocID="{A8EA04E7-37F6-4EEE-BA5F-0BF9A91FD036}" presName="imageRepeatNode" presStyleLbl="node1" presStyleIdx="3" presStyleCnt="4" custAng="0" custScaleX="105718" custScaleY="118825" custLinFactNeighborX="-39038" custLinFactNeighborY="-54726"/>
      <dgm:spPr/>
      <dgm:t>
        <a:bodyPr/>
        <a:lstStyle/>
        <a:p>
          <a:endParaRPr lang="de-DE"/>
        </a:p>
      </dgm:t>
    </dgm:pt>
  </dgm:ptLst>
  <dgm:cxnLst>
    <dgm:cxn modelId="{01528954-4CCE-4A5E-81CA-3D8A17644F0C}" srcId="{F75B5205-2DD3-42AA-8E45-5723FCF32ADC}" destId="{A8EA04E7-37F6-4EEE-BA5F-0BF9A91FD036}" srcOrd="3" destOrd="0" parTransId="{ED0A7B3C-D443-4B7F-BDBB-7B533AB9481F}" sibTransId="{94B5CBCE-2C2D-4DD3-A0A6-47DC66A7A150}"/>
    <dgm:cxn modelId="{1F382462-5B06-41D6-B7FD-CEFAF86108F6}" srcId="{D413C3BE-74C0-4581-9F77-4C8AB65614B9}" destId="{A7556D85-0897-4732-913A-4ABA47C8A728}" srcOrd="0" destOrd="0" parTransId="{3FEB71F4-1B11-43DA-BDBC-940C374A2C24}" sibTransId="{B0AF6D96-3AD4-47DC-99A3-9F5933DED3C7}"/>
    <dgm:cxn modelId="{E69F7A77-42D7-4E9A-9014-0805934E1E50}" type="presOf" srcId="{A8EA04E7-37F6-4EEE-BA5F-0BF9A91FD036}" destId="{A9B1F56D-C87E-4383-B782-E8BDE1DE3B1C}" srcOrd="0" destOrd="0" presId="urn:microsoft.com/office/officeart/2009/3/layout/BlockDescendingList"/>
    <dgm:cxn modelId="{3CB4DBA3-1221-46F9-A80F-AA5EFED510E9}" srcId="{88BDBFBB-FDD8-4271-9B8B-3939D6052963}" destId="{F8014964-A067-40FE-9057-8D0CAF1FC216}" srcOrd="0" destOrd="0" parTransId="{13BCB8B7-8506-4070-952C-31DC7EFE2FFB}" sibTransId="{9E1EF52B-C8D7-49B5-9768-7259931F501C}"/>
    <dgm:cxn modelId="{D413D5CD-BBE8-4555-9F20-814C6D62B5D4}" type="presOf" srcId="{745B0D5F-6F1A-41B4-B53C-4AD80785EBB9}" destId="{DB65BB51-A84F-4B88-BA73-7EEDCDE66545}" srcOrd="0" destOrd="1" presId="urn:microsoft.com/office/officeart/2009/3/layout/BlockDescendingList"/>
    <dgm:cxn modelId="{80B1FC8F-81B0-48D8-9B2D-3B6B86F7240C}" type="presOf" srcId="{A7556D85-0897-4732-913A-4ABA47C8A728}" destId="{DB65BB51-A84F-4B88-BA73-7EEDCDE66545}" srcOrd="0" destOrd="0" presId="urn:microsoft.com/office/officeart/2009/3/layout/BlockDescendingList"/>
    <dgm:cxn modelId="{B14B40B5-769E-4238-840D-E0F29D3C8842}" type="presOf" srcId="{3311143C-7508-4844-B324-0899C1BFA609}" destId="{710F2071-3A9A-4E33-93D8-AFD8E77AB60D}" srcOrd="0" destOrd="1" presId="urn:microsoft.com/office/officeart/2009/3/layout/BlockDescendingList"/>
    <dgm:cxn modelId="{2C51592F-125F-4964-A3B0-7495BC846085}" srcId="{40A77E93-DE0B-4968-B98B-B968FE3F6BC7}" destId="{3311143C-7508-4844-B324-0899C1BFA609}" srcOrd="1" destOrd="0" parTransId="{3B9BED56-F312-4F39-BA13-0C049D5283AC}" sibTransId="{1AC57690-E901-458E-9BBD-9A005947A427}"/>
    <dgm:cxn modelId="{94669F76-6D37-4C45-A1C7-000D060D77F9}" type="presOf" srcId="{40A77E93-DE0B-4968-B98B-B968FE3F6BC7}" destId="{71CDB8BF-80C5-48F7-A10A-5C7777F7CB27}" srcOrd="1" destOrd="0" presId="urn:microsoft.com/office/officeart/2009/3/layout/BlockDescendingList"/>
    <dgm:cxn modelId="{90AF6DFE-2B91-4277-823F-491762BFE6F7}" type="presOf" srcId="{A8EA04E7-37F6-4EEE-BA5F-0BF9A91FD036}" destId="{C2447ADF-CBA6-4454-87BF-6FBAD82ACCE7}" srcOrd="1" destOrd="0" presId="urn:microsoft.com/office/officeart/2009/3/layout/BlockDescendingList"/>
    <dgm:cxn modelId="{2E31A400-5C54-4B19-B3CD-74EF416AF785}" srcId="{D413C3BE-74C0-4581-9F77-4C8AB65614B9}" destId="{745B0D5F-6F1A-41B4-B53C-4AD80785EBB9}" srcOrd="1" destOrd="0" parTransId="{AEECFBD6-E9EC-4848-8BDE-35C2FFFEA481}" sibTransId="{4DB95940-35DC-41DA-9109-FED45565E520}"/>
    <dgm:cxn modelId="{8175B326-3A5E-406F-898E-45B14FC47187}" srcId="{F75B5205-2DD3-42AA-8E45-5723FCF32ADC}" destId="{D413C3BE-74C0-4581-9F77-4C8AB65614B9}" srcOrd="0" destOrd="0" parTransId="{CDF9D789-BE3E-4F8D-BB30-6EC0621C9554}" sibTransId="{7E6C65FC-3CE6-44AB-AA20-F7CED32BA9E9}"/>
    <dgm:cxn modelId="{86E9253E-9A9D-43CF-94E0-5CB44E4D4897}" srcId="{F75B5205-2DD3-42AA-8E45-5723FCF32ADC}" destId="{88BDBFBB-FDD8-4271-9B8B-3939D6052963}" srcOrd="2" destOrd="0" parTransId="{BC7B7100-6BE7-455A-8283-555CA23096F6}" sibTransId="{CE5458CE-7A37-4E74-96E5-99D4DBAC146C}"/>
    <dgm:cxn modelId="{98E2DE05-2DD8-4E95-860E-06BF3246A4BD}" srcId="{40A77E93-DE0B-4968-B98B-B968FE3F6BC7}" destId="{76540BA8-AECE-4184-BCEA-5E56035B837B}" srcOrd="0" destOrd="0" parTransId="{160C5080-EBA5-4DCA-AC42-D249DCB5AA19}" sibTransId="{D7E89FEA-9B27-4D4F-ACE5-5B0DACAC5AB3}"/>
    <dgm:cxn modelId="{A8E6E52F-B035-4825-86B0-8788004B9E9C}" type="presOf" srcId="{D413C3BE-74C0-4581-9F77-4C8AB65614B9}" destId="{339B851F-35B1-46CE-A92C-30206FDD9A90}" srcOrd="0" destOrd="0" presId="urn:microsoft.com/office/officeart/2009/3/layout/BlockDescendingList"/>
    <dgm:cxn modelId="{76B05301-AC4F-4103-A5B6-6B0DA0613E1E}" srcId="{88BDBFBB-FDD8-4271-9B8B-3939D6052963}" destId="{10E412DA-604A-4303-8752-99269BA6F483}" srcOrd="1" destOrd="0" parTransId="{CFA0FAB1-8EDA-44A4-8BBB-840944B81EA6}" sibTransId="{2E9F9E8C-F54A-4AC2-AC84-72EAD6511A11}"/>
    <dgm:cxn modelId="{0C636D4B-3674-4FC9-BE29-CD9491FDA292}" type="presOf" srcId="{88BDBFBB-FDD8-4271-9B8B-3939D6052963}" destId="{1068BA5D-C4CF-4022-9F39-DF4C2C0A5E5A}" srcOrd="1" destOrd="0" presId="urn:microsoft.com/office/officeart/2009/3/layout/BlockDescendingList"/>
    <dgm:cxn modelId="{0EA588B6-1C5D-4FB5-BF4B-2B2372A4188E}" type="presOf" srcId="{10E412DA-604A-4303-8752-99269BA6F483}" destId="{C3B07FDA-6671-4051-8025-9567A456FADC}" srcOrd="0" destOrd="1" presId="urn:microsoft.com/office/officeart/2009/3/layout/BlockDescendingList"/>
    <dgm:cxn modelId="{DD0C5F07-E237-470A-9D17-4BB4A7156720}" srcId="{F75B5205-2DD3-42AA-8E45-5723FCF32ADC}" destId="{40A77E93-DE0B-4968-B98B-B968FE3F6BC7}" srcOrd="1" destOrd="0" parTransId="{47DC9419-610B-4B72-A5AE-4E32F8D6F10F}" sibTransId="{22D8FF19-F77C-4C0B-9718-541497485146}"/>
    <dgm:cxn modelId="{E2DAAC6C-89E8-4560-AA44-86B2C5095AD2}" type="presOf" srcId="{D413C3BE-74C0-4581-9F77-4C8AB65614B9}" destId="{9F7E849B-E04E-46DA-AA51-0013BAC5696B}" srcOrd="1" destOrd="0" presId="urn:microsoft.com/office/officeart/2009/3/layout/BlockDescendingList"/>
    <dgm:cxn modelId="{A43E6CEE-84C2-4690-B36F-6C3570FC8192}" type="presOf" srcId="{76540BA8-AECE-4184-BCEA-5E56035B837B}" destId="{710F2071-3A9A-4E33-93D8-AFD8E77AB60D}" srcOrd="0" destOrd="0" presId="urn:microsoft.com/office/officeart/2009/3/layout/BlockDescendingList"/>
    <dgm:cxn modelId="{994E2A00-7426-4FAD-87ED-85E1400B76E9}" type="presOf" srcId="{40A77E93-DE0B-4968-B98B-B968FE3F6BC7}" destId="{B776FD5D-7D16-4F81-890F-BC0DE8B6FB36}" srcOrd="0" destOrd="0" presId="urn:microsoft.com/office/officeart/2009/3/layout/BlockDescendingList"/>
    <dgm:cxn modelId="{7DC338C6-DC9E-45BC-A86E-245EC42A912A}" type="presOf" srcId="{F8014964-A067-40FE-9057-8D0CAF1FC216}" destId="{C3B07FDA-6671-4051-8025-9567A456FADC}" srcOrd="0" destOrd="0" presId="urn:microsoft.com/office/officeart/2009/3/layout/BlockDescendingList"/>
    <dgm:cxn modelId="{2C63FF21-EF34-4F67-A3B9-B53A3A7C1F94}" type="presOf" srcId="{88BDBFBB-FDD8-4271-9B8B-3939D6052963}" destId="{B49F9801-D741-473C-A6DF-6E23C1A671E9}" srcOrd="0" destOrd="0" presId="urn:microsoft.com/office/officeart/2009/3/layout/BlockDescendingList"/>
    <dgm:cxn modelId="{E7B8AACA-67FA-4E77-A691-F2A1DF016495}" type="presOf" srcId="{F75B5205-2DD3-42AA-8E45-5723FCF32ADC}" destId="{E791272F-2D55-4981-A018-CAA39968DADE}" srcOrd="0" destOrd="0" presId="urn:microsoft.com/office/officeart/2009/3/layout/BlockDescendingList"/>
    <dgm:cxn modelId="{ECD3EAE3-7FFC-4633-AE82-A5CF4118C65B}" type="presParOf" srcId="{E791272F-2D55-4981-A018-CAA39968DADE}" destId="{339B851F-35B1-46CE-A92C-30206FDD9A90}" srcOrd="0" destOrd="0" presId="urn:microsoft.com/office/officeart/2009/3/layout/BlockDescendingList"/>
    <dgm:cxn modelId="{8FE2758F-36CF-4F40-A9CD-C4EA5636D0B9}" type="presParOf" srcId="{E791272F-2D55-4981-A018-CAA39968DADE}" destId="{DB65BB51-A84F-4B88-BA73-7EEDCDE66545}" srcOrd="1" destOrd="0" presId="urn:microsoft.com/office/officeart/2009/3/layout/BlockDescendingList"/>
    <dgm:cxn modelId="{5ABA2E81-2750-4F45-BE18-53F97B174BD5}" type="presParOf" srcId="{E791272F-2D55-4981-A018-CAA39968DADE}" destId="{DB4D3877-E080-4947-B83D-549A7EEA847D}" srcOrd="2" destOrd="0" presId="urn:microsoft.com/office/officeart/2009/3/layout/BlockDescendingList"/>
    <dgm:cxn modelId="{A7EC4248-6144-4D18-BC07-BB6334FB9C56}" type="presParOf" srcId="{DB4D3877-E080-4947-B83D-549A7EEA847D}" destId="{9F7E849B-E04E-46DA-AA51-0013BAC5696B}" srcOrd="0" destOrd="0" presId="urn:microsoft.com/office/officeart/2009/3/layout/BlockDescendingList"/>
    <dgm:cxn modelId="{47387F7C-F45C-4F1C-ADF9-B2C133580D1D}" type="presParOf" srcId="{E791272F-2D55-4981-A018-CAA39968DADE}" destId="{B776FD5D-7D16-4F81-890F-BC0DE8B6FB36}" srcOrd="3" destOrd="0" presId="urn:microsoft.com/office/officeart/2009/3/layout/BlockDescendingList"/>
    <dgm:cxn modelId="{9F45A97D-5568-4E05-8A3A-1C901A120336}" type="presParOf" srcId="{E791272F-2D55-4981-A018-CAA39968DADE}" destId="{710F2071-3A9A-4E33-93D8-AFD8E77AB60D}" srcOrd="4" destOrd="0" presId="urn:microsoft.com/office/officeart/2009/3/layout/BlockDescendingList"/>
    <dgm:cxn modelId="{E9477D2F-F7B4-4315-85B6-DD8F617805CF}" type="presParOf" srcId="{E791272F-2D55-4981-A018-CAA39968DADE}" destId="{5092CBC9-E07E-4E4C-B4C9-3F4D48C00F92}" srcOrd="5" destOrd="0" presId="urn:microsoft.com/office/officeart/2009/3/layout/BlockDescendingList"/>
    <dgm:cxn modelId="{685549D3-85C6-422F-94DB-43E93ACF5C79}" type="presParOf" srcId="{5092CBC9-E07E-4E4C-B4C9-3F4D48C00F92}" destId="{71CDB8BF-80C5-48F7-A10A-5C7777F7CB27}" srcOrd="0" destOrd="0" presId="urn:microsoft.com/office/officeart/2009/3/layout/BlockDescendingList"/>
    <dgm:cxn modelId="{78976A5B-61A9-4712-B19F-1FDCBB3E7B2F}" type="presParOf" srcId="{E791272F-2D55-4981-A018-CAA39968DADE}" destId="{B49F9801-D741-473C-A6DF-6E23C1A671E9}" srcOrd="6" destOrd="0" presId="urn:microsoft.com/office/officeart/2009/3/layout/BlockDescendingList"/>
    <dgm:cxn modelId="{4F684BA0-1382-4996-8099-D21B97F37BBA}" type="presParOf" srcId="{E791272F-2D55-4981-A018-CAA39968DADE}" destId="{C3B07FDA-6671-4051-8025-9567A456FADC}" srcOrd="7" destOrd="0" presId="urn:microsoft.com/office/officeart/2009/3/layout/BlockDescendingList"/>
    <dgm:cxn modelId="{44D53B66-086C-4477-B954-0E521BDC0CF4}" type="presParOf" srcId="{E791272F-2D55-4981-A018-CAA39968DADE}" destId="{83DE8048-D474-46AB-B2A4-CC18C4624DCA}" srcOrd="8" destOrd="0" presId="urn:microsoft.com/office/officeart/2009/3/layout/BlockDescendingList"/>
    <dgm:cxn modelId="{E214298D-3F45-4BF7-B97D-A16BDE8C64F7}" type="presParOf" srcId="{83DE8048-D474-46AB-B2A4-CC18C4624DCA}" destId="{1068BA5D-C4CF-4022-9F39-DF4C2C0A5E5A}" srcOrd="0" destOrd="0" presId="urn:microsoft.com/office/officeart/2009/3/layout/BlockDescendingList"/>
    <dgm:cxn modelId="{02420A7F-0429-4BFA-A45B-5B8B4770402F}" type="presParOf" srcId="{E791272F-2D55-4981-A018-CAA39968DADE}" destId="{A9B1F56D-C87E-4383-B782-E8BDE1DE3B1C}" srcOrd="9" destOrd="0" presId="urn:microsoft.com/office/officeart/2009/3/layout/BlockDescendingList"/>
    <dgm:cxn modelId="{350100D8-6867-437C-8644-D22BCE53EBA6}" type="presParOf" srcId="{E791272F-2D55-4981-A018-CAA39968DADE}" destId="{261C8F8E-EBBA-4725-AAFD-DB5D04696D60}" srcOrd="10" destOrd="0" presId="urn:microsoft.com/office/officeart/2009/3/layout/BlockDescendingList"/>
    <dgm:cxn modelId="{23B83CD4-2276-48CC-B9E6-935DE89F9583}" type="presParOf" srcId="{E791272F-2D55-4981-A018-CAA39968DADE}" destId="{9EB3DB81-DD72-4165-A3DE-BB70CA0C62E4}" srcOrd="11" destOrd="0" presId="urn:microsoft.com/office/officeart/2009/3/layout/BlockDescendingList"/>
    <dgm:cxn modelId="{497832BE-0AB3-49DE-BDD7-95BD7EE0695C}" type="presParOf" srcId="{9EB3DB81-DD72-4165-A3DE-BB70CA0C62E4}" destId="{C2447ADF-CBA6-4454-87BF-6FBAD82ACCE7}" srcOrd="0" destOrd="0" presId="urn:microsoft.com/office/officeart/2009/3/layout/BlockDescending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68BA5D-C4CF-4022-9F39-DF4C2C0A5E5A}">
      <dsp:nvSpPr>
        <dsp:cNvPr id="0" name=""/>
        <dsp:cNvSpPr/>
      </dsp:nvSpPr>
      <dsp:spPr>
        <a:xfrm>
          <a:off x="5095240" y="324923"/>
          <a:ext cx="1792598" cy="2959958"/>
        </a:xfrm>
        <a:prstGeom prst="rect">
          <a:avLst/>
        </a:prstGeom>
        <a:solidFill>
          <a:schemeClr val="accent2">
            <a:shade val="50000"/>
            <a:hueOff val="413307"/>
            <a:satOff val="-18713"/>
            <a:lumOff val="4875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91440" bIns="20320" numCol="1" spcCol="1270" anchor="ctr" anchorCtr="0">
          <a:noAutofit/>
        </a:bodyPr>
        <a:lstStyle/>
        <a:p>
          <a:pPr lvl="0" algn="r" defTabSz="711200">
            <a:lnSpc>
              <a:spcPct val="90000"/>
            </a:lnSpc>
            <a:spcBef>
              <a:spcPct val="0"/>
            </a:spcBef>
            <a:spcAft>
              <a:spcPct val="35000"/>
            </a:spcAft>
          </a:pPr>
          <a:r>
            <a:rPr lang="de-DE" sz="1600" kern="1200" dirty="0">
              <a:solidFill>
                <a:srgbClr val="00B050"/>
              </a:solidFill>
            </a:rPr>
            <a:t>Funktionale Kompetenzen</a:t>
          </a:r>
        </a:p>
      </dsp:txBody>
      <dsp:txXfrm rot="16200000">
        <a:off x="5328464" y="1423867"/>
        <a:ext cx="2663962" cy="466075"/>
      </dsp:txXfrm>
    </dsp:sp>
    <dsp:sp modelId="{C2447ADF-CBA6-4454-87BF-6FBAD82ACCE7}">
      <dsp:nvSpPr>
        <dsp:cNvPr id="0" name=""/>
        <dsp:cNvSpPr/>
      </dsp:nvSpPr>
      <dsp:spPr>
        <a:xfrm>
          <a:off x="6257521" y="0"/>
          <a:ext cx="1895099" cy="3381222"/>
        </a:xfrm>
        <a:prstGeom prst="rect">
          <a:avLst/>
        </a:prstGeom>
        <a:noFill/>
        <a:ln w="28575" cap="flat" cmpd="sng" algn="ctr">
          <a:solidFill>
            <a:schemeClr val="bg1"/>
          </a:solidFill>
          <a:prstDash val="solid"/>
        </a:ln>
        <a:effectLst/>
        <a:scene3d>
          <a:camera prst="isometricRightUp"/>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68580" tIns="0" rIns="102870" bIns="22860" numCol="1" spcCol="1270" anchor="ctr" anchorCtr="0">
          <a:noAutofit/>
        </a:bodyPr>
        <a:lstStyle/>
        <a:p>
          <a:pPr lvl="0" algn="r" defTabSz="800100">
            <a:lnSpc>
              <a:spcPct val="90000"/>
            </a:lnSpc>
            <a:spcBef>
              <a:spcPct val="0"/>
            </a:spcBef>
            <a:spcAft>
              <a:spcPct val="35000"/>
            </a:spcAft>
          </a:pPr>
          <a:r>
            <a:rPr lang="de-DE" sz="1800" kern="1200" dirty="0">
              <a:solidFill>
                <a:schemeClr val="tx1"/>
              </a:solidFill>
            </a:rPr>
            <a:t>Kompetenzen für Teilkarrieren</a:t>
          </a:r>
        </a:p>
      </dsp:txBody>
      <dsp:txXfrm rot="16200000">
        <a:off x="6390675" y="1275187"/>
        <a:ext cx="3043100" cy="492725"/>
      </dsp:txXfrm>
    </dsp:sp>
    <dsp:sp modelId="{71CDB8BF-80C5-48F7-A10A-5C7777F7CB27}">
      <dsp:nvSpPr>
        <dsp:cNvPr id="0" name=""/>
        <dsp:cNvSpPr/>
      </dsp:nvSpPr>
      <dsp:spPr>
        <a:xfrm>
          <a:off x="3136965" y="0"/>
          <a:ext cx="1792598" cy="3984495"/>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91440" bIns="20320" numCol="1" spcCol="1270" anchor="ctr" anchorCtr="0">
          <a:noAutofit/>
        </a:bodyPr>
        <a:lstStyle/>
        <a:p>
          <a:pPr lvl="0" algn="r" defTabSz="711200">
            <a:lnSpc>
              <a:spcPct val="90000"/>
            </a:lnSpc>
            <a:spcBef>
              <a:spcPct val="0"/>
            </a:spcBef>
            <a:spcAft>
              <a:spcPct val="35000"/>
            </a:spcAft>
          </a:pPr>
          <a:r>
            <a:rPr lang="de-DE" sz="1600" kern="1200" dirty="0">
              <a:solidFill>
                <a:schemeClr val="accent6">
                  <a:lumMod val="75000"/>
                </a:schemeClr>
              </a:solidFill>
            </a:rPr>
            <a:t>Psychosoziale Kompetenzen</a:t>
          </a:r>
        </a:p>
      </dsp:txBody>
      <dsp:txXfrm rot="16200000">
        <a:off x="2909148" y="1559985"/>
        <a:ext cx="3586046" cy="466075"/>
      </dsp:txXfrm>
    </dsp:sp>
    <dsp:sp modelId="{9F7E849B-E04E-46DA-AA51-0013BAC5696B}">
      <dsp:nvSpPr>
        <dsp:cNvPr id="0" name=""/>
        <dsp:cNvSpPr/>
      </dsp:nvSpPr>
      <dsp:spPr>
        <a:xfrm>
          <a:off x="1182829" y="-207829"/>
          <a:ext cx="1792598" cy="4526678"/>
        </a:xfrm>
        <a:prstGeom prst="rect">
          <a:avLst/>
        </a:prstGeom>
        <a:solidFill>
          <a:schemeClr val="accent2">
            <a:shade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91440" bIns="20320" numCol="1" spcCol="1270" anchor="ctr" anchorCtr="0">
          <a:noAutofit/>
        </a:bodyPr>
        <a:lstStyle/>
        <a:p>
          <a:pPr lvl="0" algn="r" defTabSz="711200">
            <a:lnSpc>
              <a:spcPct val="90000"/>
            </a:lnSpc>
            <a:spcBef>
              <a:spcPct val="0"/>
            </a:spcBef>
            <a:spcAft>
              <a:spcPct val="35000"/>
            </a:spcAft>
          </a:pPr>
          <a:r>
            <a:rPr lang="de-DE" sz="1600" kern="1200" dirty="0"/>
            <a:t>Personale Kompetenzen</a:t>
          </a:r>
        </a:p>
      </dsp:txBody>
      <dsp:txXfrm rot="16200000">
        <a:off x="711030" y="1596137"/>
        <a:ext cx="4074010" cy="466075"/>
      </dsp:txXfrm>
    </dsp:sp>
    <dsp:sp modelId="{DB65BB51-A84F-4B88-BA73-7EEDCDE66545}">
      <dsp:nvSpPr>
        <dsp:cNvPr id="0" name=""/>
        <dsp:cNvSpPr/>
      </dsp:nvSpPr>
      <dsp:spPr>
        <a:xfrm>
          <a:off x="1182829" y="-207829"/>
          <a:ext cx="1272744" cy="4548511"/>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endParaRPr lang="de-DE" sz="1800" kern="1200" dirty="0"/>
        </a:p>
        <a:p>
          <a:pPr lvl="0" algn="l" defTabSz="800100">
            <a:lnSpc>
              <a:spcPct val="90000"/>
            </a:lnSpc>
            <a:spcBef>
              <a:spcPct val="0"/>
            </a:spcBef>
            <a:spcAft>
              <a:spcPct val="35000"/>
            </a:spcAft>
          </a:pPr>
          <a:endParaRPr lang="de-DE" sz="1800" kern="1200"/>
        </a:p>
      </dsp:txBody>
      <dsp:txXfrm>
        <a:off x="1182829" y="-207829"/>
        <a:ext cx="1272744" cy="4548511"/>
      </dsp:txXfrm>
    </dsp:sp>
    <dsp:sp modelId="{710F2071-3A9A-4E33-93D8-AFD8E77AB60D}">
      <dsp:nvSpPr>
        <dsp:cNvPr id="0" name=""/>
        <dsp:cNvSpPr/>
      </dsp:nvSpPr>
      <dsp:spPr>
        <a:xfrm>
          <a:off x="3141949" y="334352"/>
          <a:ext cx="1272744" cy="4006328"/>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endParaRPr lang="de-DE" sz="1800" kern="1200"/>
        </a:p>
        <a:p>
          <a:pPr lvl="0" algn="l" defTabSz="800100">
            <a:lnSpc>
              <a:spcPct val="90000"/>
            </a:lnSpc>
            <a:spcBef>
              <a:spcPct val="0"/>
            </a:spcBef>
            <a:spcAft>
              <a:spcPct val="35000"/>
            </a:spcAft>
          </a:pPr>
          <a:endParaRPr lang="de-DE" sz="1800" kern="1200"/>
        </a:p>
      </dsp:txBody>
      <dsp:txXfrm>
        <a:off x="3141949" y="334352"/>
        <a:ext cx="1272744" cy="4006328"/>
      </dsp:txXfrm>
    </dsp:sp>
    <dsp:sp modelId="{C3B07FDA-6671-4051-8025-9567A456FADC}">
      <dsp:nvSpPr>
        <dsp:cNvPr id="0" name=""/>
        <dsp:cNvSpPr/>
      </dsp:nvSpPr>
      <dsp:spPr>
        <a:xfrm>
          <a:off x="5095240" y="909739"/>
          <a:ext cx="1272744" cy="3430941"/>
        </a:xfrm>
        <a:prstGeom prst="rect">
          <a:avLst/>
        </a:prstGeom>
        <a:solidFill>
          <a:srgbClr val="ADCEE1"/>
        </a:solidFill>
        <a:ln w="127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de-DE" sz="1600" kern="1200" dirty="0">
              <a:solidFill>
                <a:srgbClr val="00B050"/>
              </a:solidFill>
            </a:rPr>
            <a:t>Berufliche Fähigkeiten</a:t>
          </a:r>
        </a:p>
        <a:p>
          <a:pPr lvl="0" algn="l" defTabSz="800100">
            <a:lnSpc>
              <a:spcPct val="90000"/>
            </a:lnSpc>
            <a:spcBef>
              <a:spcPct val="0"/>
            </a:spcBef>
            <a:spcAft>
              <a:spcPct val="35000"/>
            </a:spcAft>
          </a:pPr>
          <a:endParaRPr lang="de-DE" sz="1800" kern="1200"/>
        </a:p>
      </dsp:txBody>
      <dsp:txXfrm>
        <a:off x="5095240" y="909739"/>
        <a:ext cx="1272744" cy="3430941"/>
      </dsp:txXfrm>
    </dsp:sp>
  </dsp:spTree>
</dsp:drawing>
</file>

<file path=ppt/diagrams/layout1.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4321DF-72E2-4C31-A9FE-6968F73ED1C6}" type="datetimeFigureOut">
              <a:rPr lang="de-DE" smtClean="0"/>
              <a:t>26.02.2024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35392A-0D27-46BD-9F46-9545E15DEDD1}" type="slidenum">
              <a:rPr lang="de-DE" smtClean="0"/>
              <a:t>‹Nr.›</a:t>
            </a:fld>
            <a:endParaRPr lang="de-DE"/>
          </a:p>
        </p:txBody>
      </p:sp>
    </p:spTree>
    <p:extLst>
      <p:ext uri="{BB962C8B-B14F-4D97-AF65-F5344CB8AC3E}">
        <p14:creationId xmlns:p14="http://schemas.microsoft.com/office/powerpoint/2010/main" val="1651195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lienbildplatzhalter 1">
            <a:extLst>
              <a:ext uri="{FF2B5EF4-FFF2-40B4-BE49-F238E27FC236}">
                <a16:creationId xmlns:a16="http://schemas.microsoft.com/office/drawing/2014/main" id="{9E55A2C8-0F05-4094-BBE9-39126B2FAFB5}"/>
              </a:ext>
            </a:extLst>
          </p:cNvPr>
          <p:cNvSpPr>
            <a:spLocks noGrp="1" noRot="1" noChangeAspect="1" noChangeArrowheads="1" noTextEdit="1"/>
          </p:cNvSpPr>
          <p:nvPr>
            <p:ph type="sldImg"/>
          </p:nvPr>
        </p:nvSpPr>
        <p:spPr>
          <a:ln/>
        </p:spPr>
      </p:sp>
      <p:sp>
        <p:nvSpPr>
          <p:cNvPr id="5123" name="Notizenplatzhalter 2">
            <a:extLst>
              <a:ext uri="{FF2B5EF4-FFF2-40B4-BE49-F238E27FC236}">
                <a16:creationId xmlns:a16="http://schemas.microsoft.com/office/drawing/2014/main" id="{485F83A8-4347-43DC-8D21-7D7C5863367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1400" b="1">
              <a:solidFill>
                <a:srgbClr val="FF0000"/>
              </a:solidFill>
              <a:latin typeface="Arial" panose="020B0604020202020204" pitchFamily="34" charset="0"/>
            </a:endParaRPr>
          </a:p>
        </p:txBody>
      </p:sp>
      <p:sp>
        <p:nvSpPr>
          <p:cNvPr id="5124" name="Fußzeilenplatzhalter 3">
            <a:extLst>
              <a:ext uri="{FF2B5EF4-FFF2-40B4-BE49-F238E27FC236}">
                <a16:creationId xmlns:a16="http://schemas.microsoft.com/office/drawing/2014/main" id="{DCFFE8AA-E5E0-4342-A319-46EA921D9C36}"/>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endParaRPr lang="de-DE" altLang="de-DE"/>
          </a:p>
        </p:txBody>
      </p:sp>
      <p:sp>
        <p:nvSpPr>
          <p:cNvPr id="5125" name="Foliennummernplatzhalter 4">
            <a:extLst>
              <a:ext uri="{FF2B5EF4-FFF2-40B4-BE49-F238E27FC236}">
                <a16:creationId xmlns:a16="http://schemas.microsoft.com/office/drawing/2014/main" id="{3CEAF651-5AAF-47EA-B548-B9EC79D84BE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E6E52DA-614E-416B-8817-5B5087002F66}" type="slidenum">
              <a:rPr lang="de-DE" altLang="de-DE" smtClean="0"/>
              <a:pPr>
                <a:spcBef>
                  <a:spcPct val="0"/>
                </a:spcBef>
              </a:pPr>
              <a:t>13</a:t>
            </a:fld>
            <a:endParaRPr lang="de-DE" alt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lienbildplatzhalter 1">
            <a:extLst>
              <a:ext uri="{FF2B5EF4-FFF2-40B4-BE49-F238E27FC236}">
                <a16:creationId xmlns:a16="http://schemas.microsoft.com/office/drawing/2014/main" id="{B487D39E-DAA1-438C-A975-65BD9287D1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izenplatzhalter 2">
            <a:extLst>
              <a:ext uri="{FF2B5EF4-FFF2-40B4-BE49-F238E27FC236}">
                <a16:creationId xmlns:a16="http://schemas.microsoft.com/office/drawing/2014/main" id="{2F432D78-97C4-4110-BE3F-1A25E8FC86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DE" altLang="de-DE"/>
              <a:t>Sie sollten wissen, was ein Kinder- und Jugendparlament oder ein Jugendbeirat einer Stadt ist und ob es in Ihrer Heimatstadt so etwas gibt, oder gab.</a:t>
            </a:r>
          </a:p>
        </p:txBody>
      </p:sp>
      <p:sp>
        <p:nvSpPr>
          <p:cNvPr id="12292" name="Foliennummernplatzhalter 3">
            <a:extLst>
              <a:ext uri="{FF2B5EF4-FFF2-40B4-BE49-F238E27FC236}">
                <a16:creationId xmlns:a16="http://schemas.microsoft.com/office/drawing/2014/main" id="{7EF3C1A9-28E3-4945-A454-EF684E4847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40EA1C5-0665-4706-9C72-BC18189975E0}" type="slidenum">
              <a:rPr lang="de-DE" altLang="de-DE" smtClean="0"/>
              <a:pPr>
                <a:spcBef>
                  <a:spcPct val="0"/>
                </a:spcBef>
              </a:pPr>
              <a:t>15</a:t>
            </a:fld>
            <a:endParaRPr lang="de-DE" alt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a:extLst>
              <a:ext uri="{FF2B5EF4-FFF2-40B4-BE49-F238E27FC236}">
                <a16:creationId xmlns:a16="http://schemas.microsoft.com/office/drawing/2014/main" id="{BE82A8F4-9FA1-46BB-A6E9-A73B19B4BBE5}"/>
              </a:ext>
            </a:extLst>
          </p:cNvPr>
          <p:cNvSpPr>
            <a:spLocks noGrp="1" noRot="1" noChangeAspect="1" noChangeArrowheads="1" noTextEdit="1"/>
          </p:cNvSpPr>
          <p:nvPr>
            <p:ph type="sldImg"/>
          </p:nvPr>
        </p:nvSpPr>
        <p:spPr>
          <a:ln/>
        </p:spPr>
      </p:sp>
      <p:sp>
        <p:nvSpPr>
          <p:cNvPr id="24579" name="Notizenplatzhalter 2">
            <a:extLst>
              <a:ext uri="{FF2B5EF4-FFF2-40B4-BE49-F238E27FC236}">
                <a16:creationId xmlns:a16="http://schemas.microsoft.com/office/drawing/2014/main" id="{042DB7BD-CACE-4D17-84D9-E4EF1FCA7AC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sz="1000">
              <a:latin typeface="Arial" panose="020B0604020202020204" pitchFamily="34" charset="0"/>
            </a:endParaRPr>
          </a:p>
        </p:txBody>
      </p:sp>
      <p:sp>
        <p:nvSpPr>
          <p:cNvPr id="24580" name="Fußzeilenplatzhalter 3">
            <a:extLst>
              <a:ext uri="{FF2B5EF4-FFF2-40B4-BE49-F238E27FC236}">
                <a16:creationId xmlns:a16="http://schemas.microsoft.com/office/drawing/2014/main" id="{D45F563F-25CE-4672-A96B-CE0541E68E3C}"/>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endParaRPr lang="de-DE" altLang="de-DE"/>
          </a:p>
        </p:txBody>
      </p:sp>
      <p:sp>
        <p:nvSpPr>
          <p:cNvPr id="24581" name="Foliennummernplatzhalter 4">
            <a:extLst>
              <a:ext uri="{FF2B5EF4-FFF2-40B4-BE49-F238E27FC236}">
                <a16:creationId xmlns:a16="http://schemas.microsoft.com/office/drawing/2014/main" id="{E92E1CDC-6523-44B2-9C55-5253CAEF800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B8F0125-75B1-4B4F-B8DB-2D0441099428}" type="slidenum">
              <a:rPr lang="de-DE" altLang="de-DE" smtClean="0"/>
              <a:pPr>
                <a:spcBef>
                  <a:spcPct val="0"/>
                </a:spcBef>
              </a:pPr>
              <a:t>16</a:t>
            </a:fld>
            <a:endParaRPr lang="de-DE" alt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de-DE"/>
              <a:t>Mastertitelformat bearbeiten</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7" name="Date Placeholder 6"/>
          <p:cNvSpPr>
            <a:spLocks noGrp="1"/>
          </p:cNvSpPr>
          <p:nvPr>
            <p:ph type="dt" sz="half" idx="10"/>
          </p:nvPr>
        </p:nvSpPr>
        <p:spPr/>
        <p:txBody>
          <a:bodyPr/>
          <a:lstStyle/>
          <a:p>
            <a:fld id="{B12FCF0D-812D-4EFA-ADED-0319D4D0412F}" type="datetime1">
              <a:rPr lang="en-US" smtClean="0"/>
              <a:t>2/26/2024</a:t>
            </a:fld>
            <a:endParaRPr lang="en-US" dirty="0"/>
          </a:p>
        </p:txBody>
      </p:sp>
      <p:sp>
        <p:nvSpPr>
          <p:cNvPr id="8" name="Footer Placeholder 7"/>
          <p:cNvSpPr>
            <a:spLocks noGrp="1"/>
          </p:cNvSpPr>
          <p:nvPr>
            <p:ph type="ftr" sz="quarter" idx="11"/>
          </p:nvPr>
        </p:nvSpPr>
        <p:spPr/>
        <p:txBody>
          <a:bodyPr/>
          <a:lstStyle/>
          <a:p>
            <a:r>
              <a:rPr lang="en-US"/>
              <a:t>NEY (BTU) für SPI</a:t>
            </a:r>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‹Nr.›</a:t>
            </a:fld>
            <a:endParaRPr lang="en-US" dirty="0"/>
          </a:p>
        </p:txBody>
      </p:sp>
    </p:spTree>
    <p:extLst>
      <p:ext uri="{BB962C8B-B14F-4D97-AF65-F5344CB8AC3E}">
        <p14:creationId xmlns:p14="http://schemas.microsoft.com/office/powerpoint/2010/main" val="3903935742"/>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343BB9F1-05A4-48AD-AB49-96F474B637B9}" type="datetime1">
              <a:rPr lang="en-US" smtClean="0"/>
              <a:t>2/26/2024</a:t>
            </a:fld>
            <a:endParaRPr lang="en-US" dirty="0"/>
          </a:p>
        </p:txBody>
      </p:sp>
      <p:sp>
        <p:nvSpPr>
          <p:cNvPr id="5" name="Footer Placeholder 4"/>
          <p:cNvSpPr>
            <a:spLocks noGrp="1"/>
          </p:cNvSpPr>
          <p:nvPr>
            <p:ph type="ftr" sz="quarter" idx="11"/>
          </p:nvPr>
        </p:nvSpPr>
        <p:spPr/>
        <p:txBody>
          <a:bodyPr/>
          <a:lstStyle/>
          <a:p>
            <a:r>
              <a:rPr lang="en-US"/>
              <a:t>NEY (BTU) für SPI</a:t>
            </a:r>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‹Nr.›</a:t>
            </a:fld>
            <a:endParaRPr lang="en-US" dirty="0"/>
          </a:p>
        </p:txBody>
      </p:sp>
    </p:spTree>
    <p:extLst>
      <p:ext uri="{BB962C8B-B14F-4D97-AF65-F5344CB8AC3E}">
        <p14:creationId xmlns:p14="http://schemas.microsoft.com/office/powerpoint/2010/main" val="4165530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2A672034-280F-43DD-9C46-8A16BFB19C3B}" type="datetime1">
              <a:rPr lang="en-US" smtClean="0"/>
              <a:t>2/26/2024</a:t>
            </a:fld>
            <a:endParaRPr lang="en-US" dirty="0"/>
          </a:p>
        </p:txBody>
      </p:sp>
      <p:sp>
        <p:nvSpPr>
          <p:cNvPr id="5" name="Footer Placeholder 4"/>
          <p:cNvSpPr>
            <a:spLocks noGrp="1"/>
          </p:cNvSpPr>
          <p:nvPr>
            <p:ph type="ftr" sz="quarter" idx="11"/>
          </p:nvPr>
        </p:nvSpPr>
        <p:spPr/>
        <p:txBody>
          <a:bodyPr/>
          <a:lstStyle/>
          <a:p>
            <a:r>
              <a:rPr lang="en-US"/>
              <a:t>NEY (BTU) für SPI</a:t>
            </a:r>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‹Nr.›</a:t>
            </a:fld>
            <a:endParaRPr lang="en-US" dirty="0"/>
          </a:p>
        </p:txBody>
      </p:sp>
    </p:spTree>
    <p:extLst>
      <p:ext uri="{BB962C8B-B14F-4D97-AF65-F5344CB8AC3E}">
        <p14:creationId xmlns:p14="http://schemas.microsoft.com/office/powerpoint/2010/main" val="918119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27DFF743-BB19-443B-BA2A-301A20F3EA0B}" type="datetime1">
              <a:rPr lang="en-US" smtClean="0"/>
              <a:t>2/26/2024</a:t>
            </a:fld>
            <a:endParaRPr lang="en-US" dirty="0"/>
          </a:p>
        </p:txBody>
      </p:sp>
      <p:sp>
        <p:nvSpPr>
          <p:cNvPr id="8" name="Footer Placeholder 7"/>
          <p:cNvSpPr>
            <a:spLocks noGrp="1"/>
          </p:cNvSpPr>
          <p:nvPr>
            <p:ph type="ftr" sz="quarter" idx="11"/>
          </p:nvPr>
        </p:nvSpPr>
        <p:spPr/>
        <p:txBody>
          <a:bodyPr/>
          <a:lstStyle/>
          <a:p>
            <a:r>
              <a:rPr lang="en-US"/>
              <a:t>NEY (BTU) für SPI</a:t>
            </a:r>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‹Nr.›</a:t>
            </a:fld>
            <a:endParaRPr lang="en-US" dirty="0"/>
          </a:p>
        </p:txBody>
      </p:sp>
    </p:spTree>
    <p:extLst>
      <p:ext uri="{BB962C8B-B14F-4D97-AF65-F5344CB8AC3E}">
        <p14:creationId xmlns:p14="http://schemas.microsoft.com/office/powerpoint/2010/main" val="3449389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de-DE"/>
              <a:t>Mastertitelformat bearbeiten</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7" name="Date Placeholder 6"/>
          <p:cNvSpPr>
            <a:spLocks noGrp="1"/>
          </p:cNvSpPr>
          <p:nvPr>
            <p:ph type="dt" sz="half" idx="10"/>
          </p:nvPr>
        </p:nvSpPr>
        <p:spPr/>
        <p:txBody>
          <a:bodyPr/>
          <a:lstStyle/>
          <a:p>
            <a:fld id="{AAFBB09F-BF34-40A1-9248-9C9A7F2216FF}" type="datetime1">
              <a:rPr lang="en-US" smtClean="0"/>
              <a:t>2/26/2024</a:t>
            </a:fld>
            <a:endParaRPr lang="en-US" dirty="0"/>
          </a:p>
        </p:txBody>
      </p:sp>
      <p:sp>
        <p:nvSpPr>
          <p:cNvPr id="8" name="Footer Placeholder 7"/>
          <p:cNvSpPr>
            <a:spLocks noGrp="1"/>
          </p:cNvSpPr>
          <p:nvPr>
            <p:ph type="ftr" sz="quarter" idx="11"/>
          </p:nvPr>
        </p:nvSpPr>
        <p:spPr/>
        <p:txBody>
          <a:bodyPr/>
          <a:lstStyle/>
          <a:p>
            <a:r>
              <a:rPr lang="en-US"/>
              <a:t>NEY (BTU) für SPI</a:t>
            </a:r>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‹Nr.›</a:t>
            </a:fld>
            <a:endParaRPr lang="en-US" dirty="0"/>
          </a:p>
        </p:txBody>
      </p:sp>
    </p:spTree>
    <p:extLst>
      <p:ext uri="{BB962C8B-B14F-4D97-AF65-F5344CB8AC3E}">
        <p14:creationId xmlns:p14="http://schemas.microsoft.com/office/powerpoint/2010/main" val="132294455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Date Placeholder 7"/>
          <p:cNvSpPr>
            <a:spLocks noGrp="1"/>
          </p:cNvSpPr>
          <p:nvPr>
            <p:ph type="dt" sz="half" idx="10"/>
          </p:nvPr>
        </p:nvSpPr>
        <p:spPr/>
        <p:txBody>
          <a:bodyPr/>
          <a:lstStyle/>
          <a:p>
            <a:fld id="{61F42691-1081-4A65-9033-B407C88FFFD0}" type="datetime1">
              <a:rPr lang="en-US" smtClean="0"/>
              <a:t>2/26/2024</a:t>
            </a:fld>
            <a:endParaRPr lang="en-US" dirty="0"/>
          </a:p>
        </p:txBody>
      </p:sp>
      <p:sp>
        <p:nvSpPr>
          <p:cNvPr id="9" name="Footer Placeholder 8"/>
          <p:cNvSpPr>
            <a:spLocks noGrp="1"/>
          </p:cNvSpPr>
          <p:nvPr>
            <p:ph type="ftr" sz="quarter" idx="11"/>
          </p:nvPr>
        </p:nvSpPr>
        <p:spPr/>
        <p:txBody>
          <a:bodyPr/>
          <a:lstStyle/>
          <a:p>
            <a:r>
              <a:rPr lang="en-US"/>
              <a:t>NEY (BTU) für SPI</a:t>
            </a:r>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smtClean="0"/>
              <a:t>‹Nr.›</a:t>
            </a:fld>
            <a:endParaRPr lang="en-US" dirty="0"/>
          </a:p>
        </p:txBody>
      </p:sp>
    </p:spTree>
    <p:extLst>
      <p:ext uri="{BB962C8B-B14F-4D97-AF65-F5344CB8AC3E}">
        <p14:creationId xmlns:p14="http://schemas.microsoft.com/office/powerpoint/2010/main" val="4181150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1583436" y="3143250"/>
            <a:ext cx="4270248" cy="259677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7" name="Date Placeholder 6"/>
          <p:cNvSpPr>
            <a:spLocks noGrp="1"/>
          </p:cNvSpPr>
          <p:nvPr>
            <p:ph type="dt" sz="half" idx="10"/>
          </p:nvPr>
        </p:nvSpPr>
        <p:spPr/>
        <p:txBody>
          <a:bodyPr/>
          <a:lstStyle/>
          <a:p>
            <a:fld id="{7EA72433-A885-4B81-81ED-EBDD5128FBFB}" type="datetime1">
              <a:rPr lang="en-US" smtClean="0"/>
              <a:t>2/26/2024</a:t>
            </a:fld>
            <a:endParaRPr lang="en-US" dirty="0"/>
          </a:p>
        </p:txBody>
      </p:sp>
      <p:sp>
        <p:nvSpPr>
          <p:cNvPr id="8" name="Footer Placeholder 7"/>
          <p:cNvSpPr>
            <a:spLocks noGrp="1"/>
          </p:cNvSpPr>
          <p:nvPr>
            <p:ph type="ftr" sz="quarter" idx="11"/>
          </p:nvPr>
        </p:nvSpPr>
        <p:spPr/>
        <p:txBody>
          <a:bodyPr/>
          <a:lstStyle/>
          <a:p>
            <a:r>
              <a:rPr lang="en-US"/>
              <a:t>NEY (BTU) für SPI</a:t>
            </a:r>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t>‹Nr.›</a:t>
            </a:fld>
            <a:endParaRPr lang="en-US" dirty="0"/>
          </a:p>
        </p:txBody>
      </p:sp>
      <p:sp>
        <p:nvSpPr>
          <p:cNvPr id="10" name="Title 9"/>
          <p:cNvSpPr>
            <a:spLocks noGrp="1"/>
          </p:cNvSpPr>
          <p:nvPr>
            <p:ph type="title"/>
          </p:nvPr>
        </p:nvSpPr>
        <p:spPr/>
        <p:txBody>
          <a:bodyPr/>
          <a:lstStyle/>
          <a:p>
            <a:r>
              <a:rPr lang="de-DE"/>
              <a:t>Mastertitelformat bearbeiten</a:t>
            </a:r>
            <a:endParaRPr lang="en-US" dirty="0"/>
          </a:p>
        </p:txBody>
      </p:sp>
    </p:spTree>
    <p:extLst>
      <p:ext uri="{BB962C8B-B14F-4D97-AF65-F5344CB8AC3E}">
        <p14:creationId xmlns:p14="http://schemas.microsoft.com/office/powerpoint/2010/main" val="1401302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04C784B6-551F-4DB2-AF21-DEF6712F359E}" type="datetime1">
              <a:rPr lang="en-US" smtClean="0"/>
              <a:t>2/26/2024</a:t>
            </a:fld>
            <a:endParaRPr lang="en-US" dirty="0"/>
          </a:p>
        </p:txBody>
      </p:sp>
      <p:sp>
        <p:nvSpPr>
          <p:cNvPr id="4" name="Footer Placeholder 3"/>
          <p:cNvSpPr>
            <a:spLocks noGrp="1"/>
          </p:cNvSpPr>
          <p:nvPr>
            <p:ph type="ftr" sz="quarter" idx="11"/>
          </p:nvPr>
        </p:nvSpPr>
        <p:spPr/>
        <p:txBody>
          <a:bodyPr/>
          <a:lstStyle/>
          <a:p>
            <a:r>
              <a:rPr lang="en-US"/>
              <a:t>NEY (BTU) für SPI</a:t>
            </a:r>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‹Nr.›</a:t>
            </a:fld>
            <a:endParaRPr lang="en-US" dirty="0"/>
          </a:p>
        </p:txBody>
      </p:sp>
    </p:spTree>
    <p:extLst>
      <p:ext uri="{BB962C8B-B14F-4D97-AF65-F5344CB8AC3E}">
        <p14:creationId xmlns:p14="http://schemas.microsoft.com/office/powerpoint/2010/main" val="2079485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83EC9B-0FBC-4699-B608-00BC0391B98F}" type="datetime1">
              <a:rPr lang="en-US" smtClean="0"/>
              <a:t>2/26/2024</a:t>
            </a:fld>
            <a:endParaRPr lang="en-US" dirty="0"/>
          </a:p>
        </p:txBody>
      </p:sp>
      <p:sp>
        <p:nvSpPr>
          <p:cNvPr id="3" name="Footer Placeholder 2"/>
          <p:cNvSpPr>
            <a:spLocks noGrp="1"/>
          </p:cNvSpPr>
          <p:nvPr>
            <p:ph type="ftr" sz="quarter" idx="11"/>
          </p:nvPr>
        </p:nvSpPr>
        <p:spPr/>
        <p:txBody>
          <a:bodyPr/>
          <a:lstStyle/>
          <a:p>
            <a:r>
              <a:rPr lang="en-US"/>
              <a:t>NEY (BTU) für SPI</a:t>
            </a:r>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smtClean="0"/>
              <a:t>‹Nr.›</a:t>
            </a:fld>
            <a:endParaRPr lang="en-US" dirty="0"/>
          </a:p>
        </p:txBody>
      </p:sp>
    </p:spTree>
    <p:extLst>
      <p:ext uri="{BB962C8B-B14F-4D97-AF65-F5344CB8AC3E}">
        <p14:creationId xmlns:p14="http://schemas.microsoft.com/office/powerpoint/2010/main" val="4058141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de-DE"/>
              <a:t>Mastertitelformat bearbeiten</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15E205D-352D-48F3-AE9A-D382A5B28E66}" type="datetime1">
              <a:rPr lang="en-US" smtClean="0"/>
              <a:t>2/26/2024</a:t>
            </a:fld>
            <a:endParaRPr lang="en-US" dirty="0"/>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r>
              <a:rPr lang="en-US"/>
              <a:t>NEY (BTU) für SPI</a:t>
            </a:r>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pPr/>
              <a:t>‹Nr.›</a:t>
            </a:fld>
            <a:endParaRPr lang="en-US" dirty="0"/>
          </a:p>
        </p:txBody>
      </p:sp>
    </p:spTree>
    <p:extLst>
      <p:ext uri="{BB962C8B-B14F-4D97-AF65-F5344CB8AC3E}">
        <p14:creationId xmlns:p14="http://schemas.microsoft.com/office/powerpoint/2010/main" val="4193721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de-DE"/>
              <a:t>Mastertitelformat bearbeiten</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B8690483-8617-422B-A0A4-D1CD18151CB3}" type="datetime1">
              <a:rPr lang="en-US" smtClean="0"/>
              <a:t>2/26/2024</a:t>
            </a:fld>
            <a:endParaRPr lang="en-US" dirty="0"/>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r>
              <a:rPr lang="en-US"/>
              <a:t>NEY (BTU) für SPI</a:t>
            </a:r>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pPr/>
              <a:t>‹Nr.›</a:t>
            </a:fld>
            <a:endParaRPr lang="en-US" dirty="0"/>
          </a:p>
        </p:txBody>
      </p:sp>
    </p:spTree>
    <p:extLst>
      <p:ext uri="{BB962C8B-B14F-4D97-AF65-F5344CB8AC3E}">
        <p14:creationId xmlns:p14="http://schemas.microsoft.com/office/powerpoint/2010/main" val="651740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64236615-E628-4728-86A6-13C01C531D54}" type="datetime1">
              <a:rPr lang="en-US" smtClean="0"/>
              <a:t>2/26/2024</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r>
              <a:rPr lang="en-US"/>
              <a:t>NEY (BTU) für SPI</a:t>
            </a:r>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smtClean="0"/>
              <a:pPr/>
              <a:t>‹Nr.›</a:t>
            </a:fld>
            <a:endParaRPr lang="en-US" dirty="0"/>
          </a:p>
        </p:txBody>
      </p:sp>
    </p:spTree>
    <p:extLst>
      <p:ext uri="{BB962C8B-B14F-4D97-AF65-F5344CB8AC3E}">
        <p14:creationId xmlns:p14="http://schemas.microsoft.com/office/powerpoint/2010/main" val="174116513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dt="0"/>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raa-brandenburg.de/Niederlassungen/RAA-Cottbus" TargetMode="External"/><Relationship Id="rId7" Type="http://schemas.openxmlformats.org/officeDocument/2006/relationships/hyperlink" Target="https://www.kjlr-brandenburg.de/"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hyperlink" Target="https://www.senftenberg.de/B&#252;rger/Senftenberg-f&#252;r-Kinder-und-Jugendliche/Kinder-und-Jugendparlament" TargetMode="External"/><Relationship Id="rId10" Type="http://schemas.openxmlformats.org/officeDocument/2006/relationships/image" Target="../media/image6.jpeg"/><Relationship Id="rId4" Type="http://schemas.openxmlformats.org/officeDocument/2006/relationships/image" Target="../media/image3.jpeg"/><Relationship Id="rId9" Type="http://schemas.openxmlformats.org/officeDocument/2006/relationships/hyperlink" Target="https://www.jugendbeteiligung-brandenburg.net/"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jpeg"/><Relationship Id="rId18" Type="http://schemas.openxmlformats.org/officeDocument/2006/relationships/hyperlink" Target="https://www.fsj-ganztagsschule.de/" TargetMode="External"/><Relationship Id="rId3" Type="http://schemas.openxmlformats.org/officeDocument/2006/relationships/image" Target="../media/image8.png"/><Relationship Id="rId21" Type="http://schemas.openxmlformats.org/officeDocument/2006/relationships/image" Target="../media/image21.png"/><Relationship Id="rId7" Type="http://schemas.openxmlformats.org/officeDocument/2006/relationships/hyperlink" Target="http://www.fsj-paedagogik.de/" TargetMode="External"/><Relationship Id="rId12" Type="http://schemas.openxmlformats.org/officeDocument/2006/relationships/hyperlink" Target="https://www.dsj.de/themen/freiwilligendienste-im-sport" TargetMode="External"/><Relationship Id="rId17" Type="http://schemas.openxmlformats.org/officeDocument/2006/relationships/image" Target="../media/image19.jpeg"/><Relationship Id="rId2" Type="http://schemas.openxmlformats.org/officeDocument/2006/relationships/notesSlide" Target="../notesSlides/notesSlide3.xml"/><Relationship Id="rId16" Type="http://schemas.openxmlformats.org/officeDocument/2006/relationships/image" Target="../media/image18.jpeg"/><Relationship Id="rId20" Type="http://schemas.openxmlformats.org/officeDocument/2006/relationships/hyperlink" Target="https://www.ijgd.de/inland/fjn" TargetMode="Externa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5.jpeg"/><Relationship Id="rId24" Type="http://schemas.openxmlformats.org/officeDocument/2006/relationships/image" Target="../media/image23.png"/><Relationship Id="rId5" Type="http://schemas.openxmlformats.org/officeDocument/2006/relationships/image" Target="../media/image10.png"/><Relationship Id="rId15" Type="http://schemas.openxmlformats.org/officeDocument/2006/relationships/hyperlink" Target="https://www.ijgd.de/inland/fsj-politik" TargetMode="External"/><Relationship Id="rId23" Type="http://schemas.openxmlformats.org/officeDocument/2006/relationships/image" Target="../media/image22.png"/><Relationship Id="rId10" Type="http://schemas.openxmlformats.org/officeDocument/2006/relationships/image" Target="../media/image14.png"/><Relationship Id="rId19"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13.jpeg"/><Relationship Id="rId14" Type="http://schemas.openxmlformats.org/officeDocument/2006/relationships/image" Target="../media/image17.jpeg"/><Relationship Id="rId22" Type="http://schemas.openxmlformats.org/officeDocument/2006/relationships/hyperlink" Target="https://ich-will-bfd.de/informieren/was-ist-ein-bfd-27"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ijgd.de/" TargetMode="External"/><Relationship Id="rId7" Type="http://schemas.openxmlformats.org/officeDocument/2006/relationships/image" Target="../media/image24.jpeg"/><Relationship Id="rId2" Type="http://schemas.openxmlformats.org/officeDocument/2006/relationships/hyperlink" Target="https://ib-berlin.de/unsere-angebote/freiwilligendienste" TargetMode="External"/><Relationship Id="rId1" Type="http://schemas.openxmlformats.org/officeDocument/2006/relationships/slideLayout" Target="../slideLayouts/slideLayout2.xml"/><Relationship Id="rId6" Type="http://schemas.openxmlformats.org/officeDocument/2006/relationships/hyperlink" Target="https://lagfa-brandenburg.de/" TargetMode="External"/><Relationship Id="rId5" Type="http://schemas.openxmlformats.org/officeDocument/2006/relationships/hyperlink" Target="https://ehrenamt-in-brandenburg.de/" TargetMode="External"/><Relationship Id="rId4" Type="http://schemas.openxmlformats.org/officeDocument/2006/relationships/hyperlink" Target="https://mbjs.brandenburg.de/kinder-und-jugend/kinderrechte-teilhabe-freiwilligendienste-ehrenamt/freiwilligendienste.html"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mailto:born@ifd-brandenburg.de"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mailto:marina.ney@b-tu.de"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file:///C:\Users\Nutzer\Desktop\WB%20Berufsorientierung\Missmatch%20BWP-2016-H4-06ff.pdf" TargetMode="External"/><Relationship Id="rId2" Type="http://schemas.openxmlformats.org/officeDocument/2006/relationships/hyperlink" Target="https://www.engagiert-dabei.de/fileadmin/Downloads/Info-Material/Freiwilligendienste_in_der_Praxis/praxisleitfaden-freiwilligendienste-machen-kompetent.pdf" TargetMode="External"/><Relationship Id="rId1" Type="http://schemas.openxmlformats.org/officeDocument/2006/relationships/slideLayout" Target="../slideLayouts/slideLayout2.xml"/><Relationship Id="rId5" Type="http://schemas.openxmlformats.org/officeDocument/2006/relationships/hyperlink" Target="https://www.arbeitsagentur.de/datei/dok_ba015275.pdf" TargetMode="External"/><Relationship Id="rId4" Type="http://schemas.openxmlformats.org/officeDocument/2006/relationships/hyperlink" Target="https://www.b-tu.de/media/video/hauswirtschaft-spezialisiert-auf-das-was-wir-brauchen/f88018d379530b81ddfda99adcfd23af"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553BF9-4D9B-41B0-B7B2-2D677EC64BA2}"/>
              </a:ext>
            </a:extLst>
          </p:cNvPr>
          <p:cNvSpPr>
            <a:spLocks noGrp="1"/>
          </p:cNvSpPr>
          <p:nvPr>
            <p:ph type="ctrTitle"/>
          </p:nvPr>
        </p:nvSpPr>
        <p:spPr>
          <a:xfrm>
            <a:off x="1600200" y="503583"/>
            <a:ext cx="8991600" cy="4244586"/>
          </a:xfrm>
        </p:spPr>
        <p:txBody>
          <a:bodyPr>
            <a:normAutofit/>
          </a:bodyPr>
          <a:lstStyle/>
          <a:p>
            <a:r>
              <a:rPr lang="de-DE" sz="2000" b="1" dirty="0"/>
              <a:t>„Berufsorientierung und Berufsintegration für Schülerinnen und Schüler mit sonderpädagogischem Förderbedarf Lernen“</a:t>
            </a:r>
            <a:br>
              <a:rPr lang="de-DE" sz="2000" b="1" dirty="0"/>
            </a:br>
            <a:r>
              <a:rPr lang="de-DE" sz="2000" b="1" dirty="0"/>
              <a:t/>
            </a:r>
            <a:br>
              <a:rPr lang="de-DE" sz="2000" b="1" dirty="0"/>
            </a:br>
            <a:r>
              <a:rPr lang="de-DE" sz="2000" b="1" dirty="0"/>
              <a:t/>
            </a:r>
            <a:br>
              <a:rPr lang="de-DE" sz="2000" b="1" dirty="0"/>
            </a:br>
            <a:r>
              <a:rPr lang="de-DE" sz="2000" b="1" dirty="0"/>
              <a:t/>
            </a:r>
            <a:br>
              <a:rPr lang="de-DE" sz="2000" b="1" dirty="0"/>
            </a:br>
            <a:r>
              <a:rPr lang="de-DE" sz="2000" b="1" dirty="0"/>
              <a:t/>
            </a:r>
            <a:br>
              <a:rPr lang="de-DE" sz="2000" b="1" dirty="0"/>
            </a:br>
            <a:r>
              <a:rPr lang="de-DE" sz="2000" b="1" dirty="0"/>
              <a:t/>
            </a:r>
            <a:br>
              <a:rPr lang="de-DE" sz="2000" b="1" dirty="0"/>
            </a:br>
            <a:r>
              <a:rPr lang="de-DE" sz="2000" b="1" dirty="0"/>
              <a:t>                                         </a:t>
            </a:r>
            <a:r>
              <a:rPr lang="de-DE" sz="2000" dirty="0"/>
              <a:t>Teil II am 29.02.2024 </a:t>
            </a:r>
            <a:br>
              <a:rPr lang="de-DE" sz="2000" dirty="0"/>
            </a:br>
            <a:r>
              <a:rPr lang="de-DE" sz="2000" dirty="0"/>
              <a:t/>
            </a:r>
            <a:br>
              <a:rPr lang="de-DE" sz="2000" dirty="0"/>
            </a:br>
            <a:r>
              <a:rPr lang="de-DE" sz="2000" dirty="0"/>
              <a:t/>
            </a:r>
            <a:br>
              <a:rPr lang="de-DE" sz="2000" dirty="0"/>
            </a:br>
            <a:endParaRPr lang="de-DE" sz="2000" dirty="0"/>
          </a:p>
        </p:txBody>
      </p:sp>
      <p:sp>
        <p:nvSpPr>
          <p:cNvPr id="3" name="Untertitel 2">
            <a:extLst>
              <a:ext uri="{FF2B5EF4-FFF2-40B4-BE49-F238E27FC236}">
                <a16:creationId xmlns:a16="http://schemas.microsoft.com/office/drawing/2014/main" id="{2C605327-CF20-419B-ABA9-E02AF7310FFF}"/>
              </a:ext>
            </a:extLst>
          </p:cNvPr>
          <p:cNvSpPr>
            <a:spLocks noGrp="1"/>
          </p:cNvSpPr>
          <p:nvPr>
            <p:ph type="subTitle" idx="1"/>
          </p:nvPr>
        </p:nvSpPr>
        <p:spPr>
          <a:xfrm>
            <a:off x="1600200" y="5077025"/>
            <a:ext cx="8991600" cy="954123"/>
          </a:xfrm>
        </p:spPr>
        <p:txBody>
          <a:bodyPr>
            <a:normAutofit fontScale="47500" lnSpcReduction="20000"/>
          </a:bodyPr>
          <a:lstStyle/>
          <a:p>
            <a:r>
              <a:rPr lang="de-DE" dirty="0"/>
              <a:t/>
            </a:r>
            <a:br>
              <a:rPr lang="de-DE" dirty="0"/>
            </a:br>
            <a:r>
              <a:rPr lang="de-DE" dirty="0"/>
              <a:t>Eine Fortbildung i. A. der Stiftung SPI </a:t>
            </a:r>
            <a:br>
              <a:rPr lang="de-DE" dirty="0"/>
            </a:br>
            <a:r>
              <a:rPr lang="de-DE" b="1" dirty="0"/>
              <a:t>Praxis BO - Regionalpartner Süd-Ost, </a:t>
            </a:r>
            <a:br>
              <a:rPr lang="de-DE" b="1" dirty="0"/>
            </a:br>
            <a:r>
              <a:rPr lang="de-DE" dirty="0"/>
              <a:t/>
            </a:r>
            <a:br>
              <a:rPr lang="de-DE" dirty="0"/>
            </a:br>
            <a:r>
              <a:rPr lang="de-DE" dirty="0"/>
              <a:t/>
            </a:r>
            <a:br>
              <a:rPr lang="de-DE" dirty="0"/>
            </a:br>
            <a:r>
              <a:rPr lang="de-DE" dirty="0"/>
              <a:t>Input und Diskussion: </a:t>
            </a:r>
            <a:r>
              <a:rPr lang="de-DE" sz="1800" dirty="0"/>
              <a:t>Dr. Marina Ney, Prof. für Sonder- und Rehabilitationspädagogik an der BTU Cottbus - Senftenberg</a:t>
            </a:r>
            <a:br>
              <a:rPr lang="de-DE" sz="1800" dirty="0"/>
            </a:br>
            <a:endParaRPr lang="de-DE" dirty="0"/>
          </a:p>
        </p:txBody>
      </p:sp>
      <p:sp>
        <p:nvSpPr>
          <p:cNvPr id="4" name="Fußzeilenplatzhalter 3">
            <a:extLst>
              <a:ext uri="{FF2B5EF4-FFF2-40B4-BE49-F238E27FC236}">
                <a16:creationId xmlns:a16="http://schemas.microsoft.com/office/drawing/2014/main" id="{2380C8FE-D859-486B-B1CD-CBDDBB7F7193}"/>
              </a:ext>
            </a:extLst>
          </p:cNvPr>
          <p:cNvSpPr>
            <a:spLocks noGrp="1"/>
          </p:cNvSpPr>
          <p:nvPr>
            <p:ph type="ftr" sz="quarter" idx="11"/>
          </p:nvPr>
        </p:nvSpPr>
        <p:spPr/>
        <p:txBody>
          <a:bodyPr/>
          <a:lstStyle/>
          <a:p>
            <a:r>
              <a:rPr lang="en-US"/>
              <a:t>NEY (BTU) für SPI</a:t>
            </a:r>
            <a:endParaRPr lang="en-US" dirty="0"/>
          </a:p>
        </p:txBody>
      </p:sp>
      <p:sp>
        <p:nvSpPr>
          <p:cNvPr id="5" name="Foliennummernplatzhalter 4">
            <a:extLst>
              <a:ext uri="{FF2B5EF4-FFF2-40B4-BE49-F238E27FC236}">
                <a16:creationId xmlns:a16="http://schemas.microsoft.com/office/drawing/2014/main" id="{B3D1690B-D5E0-4D9F-8FA2-6574A5C28B72}"/>
              </a:ext>
            </a:extLst>
          </p:cNvPr>
          <p:cNvSpPr>
            <a:spLocks noGrp="1"/>
          </p:cNvSpPr>
          <p:nvPr>
            <p:ph type="sldNum" sz="quarter" idx="12"/>
          </p:nvPr>
        </p:nvSpPr>
        <p:spPr/>
        <p:txBody>
          <a:bodyPr/>
          <a:lstStyle/>
          <a:p>
            <a:fld id="{8A7A6979-0714-4377-B894-6BE4C2D6E202}" type="slidenum">
              <a:rPr lang="en-US" smtClean="0"/>
              <a:pPr/>
              <a:t>1</a:t>
            </a:fld>
            <a:endParaRPr lang="en-US" dirty="0"/>
          </a:p>
        </p:txBody>
      </p:sp>
      <p:sp>
        <p:nvSpPr>
          <p:cNvPr id="6" name="Textfeld 5"/>
          <p:cNvSpPr txBox="1"/>
          <p:nvPr/>
        </p:nvSpPr>
        <p:spPr>
          <a:xfrm>
            <a:off x="1" y="6088185"/>
            <a:ext cx="10083337" cy="769815"/>
          </a:xfrm>
          <a:prstGeom prst="rect">
            <a:avLst/>
          </a:prstGeom>
          <a:solidFill>
            <a:schemeClr val="tx1"/>
          </a:solidFill>
          <a:ln>
            <a:noFill/>
          </a:ln>
        </p:spPr>
        <p:txBody>
          <a:bodyPr wrap="square" rtlCol="0">
            <a:spAutoFit/>
          </a:bodyPr>
          <a:lstStyle/>
          <a:p>
            <a:endParaRPr lang="de-DE" dirty="0"/>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12" y="6118914"/>
            <a:ext cx="2907323" cy="709252"/>
          </a:xfrm>
          <a:prstGeom prst="rect">
            <a:avLst/>
          </a:prstGeom>
        </p:spPr>
      </p:pic>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2285" y="6126779"/>
            <a:ext cx="2004121" cy="681890"/>
          </a:xfrm>
          <a:prstGeom prst="rect">
            <a:avLst/>
          </a:prstGeom>
        </p:spPr>
      </p:pic>
    </p:spTree>
    <p:extLst>
      <p:ext uri="{BB962C8B-B14F-4D97-AF65-F5344CB8AC3E}">
        <p14:creationId xmlns:p14="http://schemas.microsoft.com/office/powerpoint/2010/main" val="1324063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1E6F9D-E9EB-4FD8-8332-693FD1CDF1F1}"/>
              </a:ext>
            </a:extLst>
          </p:cNvPr>
          <p:cNvSpPr>
            <a:spLocks noGrp="1"/>
          </p:cNvSpPr>
          <p:nvPr>
            <p:ph type="title"/>
          </p:nvPr>
        </p:nvSpPr>
        <p:spPr>
          <a:xfrm>
            <a:off x="922789" y="411062"/>
            <a:ext cx="9471171" cy="864066"/>
          </a:xfrm>
          <a:solidFill>
            <a:schemeClr val="accent2">
              <a:lumMod val="40000"/>
              <a:lumOff val="60000"/>
            </a:schemeClr>
          </a:solidFill>
        </p:spPr>
        <p:txBody>
          <a:bodyPr>
            <a:normAutofit fontScale="90000"/>
          </a:bodyPr>
          <a:lstStyle/>
          <a:p>
            <a:r>
              <a:rPr lang="de-DE" sz="1800" dirty="0"/>
              <a:t>Arbeit mit </a:t>
            </a:r>
            <a:r>
              <a:rPr lang="de-DE" sz="1800" dirty="0" err="1"/>
              <a:t>fremdbiografien</a:t>
            </a:r>
            <a:r>
              <a:rPr lang="de-DE" sz="1800" dirty="0"/>
              <a:t> </a:t>
            </a:r>
            <a:br>
              <a:rPr lang="de-DE" sz="1800" dirty="0"/>
            </a:br>
            <a:r>
              <a:rPr lang="de-DE" sz="1800" dirty="0"/>
              <a:t/>
            </a:r>
            <a:br>
              <a:rPr lang="de-DE" sz="1800" dirty="0"/>
            </a:br>
            <a:r>
              <a:rPr lang="de-DE" sz="1300" dirty="0">
                <a:solidFill>
                  <a:schemeClr val="bg1">
                    <a:lumMod val="65000"/>
                  </a:schemeClr>
                </a:solidFill>
              </a:rPr>
              <a:t>(Bildungsserver BB, Empfehlung Kl. 8)</a:t>
            </a:r>
          </a:p>
        </p:txBody>
      </p:sp>
      <p:sp>
        <p:nvSpPr>
          <p:cNvPr id="3" name="Inhaltsplatzhalter 2">
            <a:extLst>
              <a:ext uri="{FF2B5EF4-FFF2-40B4-BE49-F238E27FC236}">
                <a16:creationId xmlns:a16="http://schemas.microsoft.com/office/drawing/2014/main" id="{8D18EEBF-D52A-493A-AF06-DE7C1B1E09BF}"/>
              </a:ext>
            </a:extLst>
          </p:cNvPr>
          <p:cNvSpPr>
            <a:spLocks noGrp="1"/>
          </p:cNvSpPr>
          <p:nvPr>
            <p:ph idx="1"/>
          </p:nvPr>
        </p:nvSpPr>
        <p:spPr>
          <a:xfrm>
            <a:off x="998290" y="1711355"/>
            <a:ext cx="9395670" cy="4181954"/>
          </a:xfrm>
        </p:spPr>
        <p:txBody>
          <a:bodyPr>
            <a:normAutofit/>
          </a:bodyPr>
          <a:lstStyle/>
          <a:p>
            <a:pPr marL="0" indent="0">
              <a:buNone/>
            </a:pPr>
            <a:r>
              <a:rPr lang="de-DE" dirty="0"/>
              <a:t>Vorteile gegenüber Arbeit mit eigener Biografie?</a:t>
            </a:r>
          </a:p>
          <a:p>
            <a:pPr marL="0" indent="0">
              <a:buNone/>
            </a:pPr>
            <a:r>
              <a:rPr lang="de-DE" dirty="0"/>
              <a:t>Ziele, Inhalte, Methoden?</a:t>
            </a:r>
          </a:p>
          <a:p>
            <a:pPr marL="0" indent="0">
              <a:buNone/>
            </a:pPr>
            <a:r>
              <a:rPr lang="de-DE" dirty="0"/>
              <a:t>In welchen Unterrichtsfächern?</a:t>
            </a:r>
          </a:p>
          <a:p>
            <a:pPr marL="0" indent="0">
              <a:buNone/>
            </a:pPr>
            <a:r>
              <a:rPr lang="de-DE" dirty="0"/>
              <a:t>Konkrete Aktivitäten der Schüler?</a:t>
            </a:r>
          </a:p>
          <a:p>
            <a:pPr marL="0" indent="0">
              <a:buNone/>
            </a:pPr>
            <a:endParaRPr lang="de-DE" dirty="0"/>
          </a:p>
        </p:txBody>
      </p:sp>
      <p:sp>
        <p:nvSpPr>
          <p:cNvPr id="4" name="Fußzeilenplatzhalter 3">
            <a:extLst>
              <a:ext uri="{FF2B5EF4-FFF2-40B4-BE49-F238E27FC236}">
                <a16:creationId xmlns:a16="http://schemas.microsoft.com/office/drawing/2014/main" id="{EE0D2AFE-74FE-4128-A497-9ABAA6956F0A}"/>
              </a:ext>
            </a:extLst>
          </p:cNvPr>
          <p:cNvSpPr>
            <a:spLocks noGrp="1"/>
          </p:cNvSpPr>
          <p:nvPr>
            <p:ph type="ftr" sz="quarter" idx="11"/>
          </p:nvPr>
        </p:nvSpPr>
        <p:spPr/>
        <p:txBody>
          <a:bodyPr/>
          <a:lstStyle/>
          <a:p>
            <a:r>
              <a:rPr lang="en-US"/>
              <a:t>NEY (BTU) für SPI</a:t>
            </a:r>
            <a:endParaRPr lang="en-US" dirty="0"/>
          </a:p>
        </p:txBody>
      </p:sp>
      <p:sp>
        <p:nvSpPr>
          <p:cNvPr id="5" name="Foliennummernplatzhalter 4">
            <a:extLst>
              <a:ext uri="{FF2B5EF4-FFF2-40B4-BE49-F238E27FC236}">
                <a16:creationId xmlns:a16="http://schemas.microsoft.com/office/drawing/2014/main" id="{035CEC8E-8B87-49A6-AF47-3312C8CD31FB}"/>
              </a:ext>
            </a:extLst>
          </p:cNvPr>
          <p:cNvSpPr>
            <a:spLocks noGrp="1"/>
          </p:cNvSpPr>
          <p:nvPr>
            <p:ph type="sldNum" sz="quarter" idx="12"/>
          </p:nvPr>
        </p:nvSpPr>
        <p:spPr/>
        <p:txBody>
          <a:bodyPr/>
          <a:lstStyle/>
          <a:p>
            <a:fld id="{8A7A6979-0714-4377-B894-6BE4C2D6E202}" type="slidenum">
              <a:rPr lang="en-US" smtClean="0"/>
              <a:pPr/>
              <a:t>10</a:t>
            </a:fld>
            <a:endParaRPr lang="en-US" dirty="0"/>
          </a:p>
        </p:txBody>
      </p:sp>
    </p:spTree>
    <p:extLst>
      <p:ext uri="{BB962C8B-B14F-4D97-AF65-F5344CB8AC3E}">
        <p14:creationId xmlns:p14="http://schemas.microsoft.com/office/powerpoint/2010/main" val="1609127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09A1CC-65AB-45F9-9ECA-35E19778252E}"/>
              </a:ext>
            </a:extLst>
          </p:cNvPr>
          <p:cNvSpPr>
            <a:spLocks noGrp="1"/>
          </p:cNvSpPr>
          <p:nvPr>
            <p:ph type="title"/>
          </p:nvPr>
        </p:nvSpPr>
        <p:spPr>
          <a:xfrm>
            <a:off x="1107347" y="713064"/>
            <a:ext cx="10017335" cy="897622"/>
          </a:xfrm>
          <a:solidFill>
            <a:schemeClr val="accent2">
              <a:lumMod val="40000"/>
              <a:lumOff val="60000"/>
            </a:schemeClr>
          </a:solidFill>
        </p:spPr>
        <p:txBody>
          <a:bodyPr>
            <a:normAutofit fontScale="90000"/>
          </a:bodyPr>
          <a:lstStyle/>
          <a:p>
            <a:r>
              <a:rPr lang="de-DE" sz="1800" dirty="0"/>
              <a:t>Arbeit an der eigenen Biografie</a:t>
            </a:r>
            <a:r>
              <a:rPr lang="de-DE" sz="1600" dirty="0"/>
              <a:t/>
            </a:r>
            <a:br>
              <a:rPr lang="de-DE" sz="1600" dirty="0"/>
            </a:br>
            <a:r>
              <a:rPr lang="de-DE" sz="1600" dirty="0"/>
              <a:t/>
            </a:r>
            <a:br>
              <a:rPr lang="de-DE" sz="1600" dirty="0"/>
            </a:br>
            <a:r>
              <a:rPr lang="de-DE" sz="1600" dirty="0">
                <a:solidFill>
                  <a:schemeClr val="bg1">
                    <a:lumMod val="65000"/>
                  </a:schemeClr>
                </a:solidFill>
              </a:rPr>
              <a:t>(Bildungsserver BB, Empfehlung Kl. 8)</a:t>
            </a:r>
            <a:endParaRPr lang="de-DE" sz="1600" dirty="0"/>
          </a:p>
        </p:txBody>
      </p:sp>
      <p:sp>
        <p:nvSpPr>
          <p:cNvPr id="3" name="Inhaltsplatzhalter 2">
            <a:extLst>
              <a:ext uri="{FF2B5EF4-FFF2-40B4-BE49-F238E27FC236}">
                <a16:creationId xmlns:a16="http://schemas.microsoft.com/office/drawing/2014/main" id="{0FDE89B2-0D93-473C-B81B-E4B0A3B7140C}"/>
              </a:ext>
            </a:extLst>
          </p:cNvPr>
          <p:cNvSpPr>
            <a:spLocks noGrp="1"/>
          </p:cNvSpPr>
          <p:nvPr>
            <p:ph idx="1"/>
          </p:nvPr>
        </p:nvSpPr>
        <p:spPr>
          <a:xfrm>
            <a:off x="1107347" y="2105638"/>
            <a:ext cx="10017335" cy="3842156"/>
          </a:xfrm>
        </p:spPr>
        <p:txBody>
          <a:bodyPr/>
          <a:lstStyle/>
          <a:p>
            <a:pPr marL="342900" indent="-342900">
              <a:buFont typeface="+mj-lt"/>
              <a:buAutoNum type="arabicPeriod"/>
            </a:pPr>
            <a:r>
              <a:rPr lang="de-DE" dirty="0"/>
              <a:t>Arbeit am Selbstbild, der eigenen Identität und dem Selbstwert</a:t>
            </a:r>
          </a:p>
          <a:p>
            <a:pPr marL="342900" indent="-342900">
              <a:buFont typeface="+mj-lt"/>
              <a:buAutoNum type="arabicPeriod"/>
            </a:pPr>
            <a:r>
              <a:rPr lang="de-DE" dirty="0"/>
              <a:t>Berufswahlunterricht: Optionen über Film für die eigene Berufswahl </a:t>
            </a:r>
          </a:p>
          <a:p>
            <a:pPr marL="342900" indent="-342900">
              <a:buFont typeface="+mj-lt"/>
              <a:buAutoNum type="arabicPeriod"/>
            </a:pPr>
            <a:r>
              <a:rPr lang="de-DE" dirty="0"/>
              <a:t>Berufswahlvorbereitende Projekte im Sozialraum Schule: z. B. Service </a:t>
            </a:r>
            <a:r>
              <a:rPr lang="de-DE" dirty="0" err="1"/>
              <a:t>learning</a:t>
            </a:r>
            <a:endParaRPr lang="de-DE" dirty="0"/>
          </a:p>
          <a:p>
            <a:pPr marL="342900" indent="-342900">
              <a:buFont typeface="+mj-lt"/>
              <a:buAutoNum type="arabicPeriod"/>
            </a:pPr>
            <a:r>
              <a:rPr lang="de-DE" dirty="0"/>
              <a:t>Förderung realistischer Berufswünsche: Fördergespräch und Beratung</a:t>
            </a:r>
          </a:p>
        </p:txBody>
      </p:sp>
      <p:sp>
        <p:nvSpPr>
          <p:cNvPr id="4" name="Fußzeilenplatzhalter 3">
            <a:extLst>
              <a:ext uri="{FF2B5EF4-FFF2-40B4-BE49-F238E27FC236}">
                <a16:creationId xmlns:a16="http://schemas.microsoft.com/office/drawing/2014/main" id="{125F94EC-98AF-4C04-AA38-F21454339B8C}"/>
              </a:ext>
            </a:extLst>
          </p:cNvPr>
          <p:cNvSpPr>
            <a:spLocks noGrp="1"/>
          </p:cNvSpPr>
          <p:nvPr>
            <p:ph type="ftr" sz="quarter" idx="11"/>
          </p:nvPr>
        </p:nvSpPr>
        <p:spPr/>
        <p:txBody>
          <a:bodyPr/>
          <a:lstStyle/>
          <a:p>
            <a:r>
              <a:rPr lang="en-US"/>
              <a:t>NEY (BTU) für SPI</a:t>
            </a:r>
            <a:endParaRPr lang="en-US" dirty="0"/>
          </a:p>
        </p:txBody>
      </p:sp>
      <p:sp>
        <p:nvSpPr>
          <p:cNvPr id="5" name="Foliennummernplatzhalter 4">
            <a:extLst>
              <a:ext uri="{FF2B5EF4-FFF2-40B4-BE49-F238E27FC236}">
                <a16:creationId xmlns:a16="http://schemas.microsoft.com/office/drawing/2014/main" id="{A0F9320F-26C4-4810-AA52-4BE870D98A25}"/>
              </a:ext>
            </a:extLst>
          </p:cNvPr>
          <p:cNvSpPr>
            <a:spLocks noGrp="1"/>
          </p:cNvSpPr>
          <p:nvPr>
            <p:ph type="sldNum" sz="quarter" idx="12"/>
          </p:nvPr>
        </p:nvSpPr>
        <p:spPr/>
        <p:txBody>
          <a:bodyPr/>
          <a:lstStyle/>
          <a:p>
            <a:fld id="{8A7A6979-0714-4377-B894-6BE4C2D6E202}" type="slidenum">
              <a:rPr lang="en-US" smtClean="0"/>
              <a:pPr/>
              <a:t>11</a:t>
            </a:fld>
            <a:endParaRPr lang="en-US" dirty="0"/>
          </a:p>
        </p:txBody>
      </p:sp>
    </p:spTree>
    <p:extLst>
      <p:ext uri="{BB962C8B-B14F-4D97-AF65-F5344CB8AC3E}">
        <p14:creationId xmlns:p14="http://schemas.microsoft.com/office/powerpoint/2010/main" val="2431536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DBF959-9161-4093-9069-7BD294495284}"/>
              </a:ext>
            </a:extLst>
          </p:cNvPr>
          <p:cNvSpPr>
            <a:spLocks noGrp="1"/>
          </p:cNvSpPr>
          <p:nvPr>
            <p:ph type="title"/>
          </p:nvPr>
        </p:nvSpPr>
        <p:spPr>
          <a:xfrm>
            <a:off x="528505" y="964691"/>
            <a:ext cx="11417417" cy="3414362"/>
          </a:xfrm>
          <a:solidFill>
            <a:schemeClr val="accent2">
              <a:lumMod val="60000"/>
              <a:lumOff val="40000"/>
            </a:schemeClr>
          </a:solidFill>
        </p:spPr>
        <p:txBody>
          <a:bodyPr>
            <a:normAutofit/>
          </a:bodyPr>
          <a:lstStyle/>
          <a:p>
            <a:r>
              <a:rPr lang="de-DE" sz="1800" dirty="0"/>
              <a:t>Zu III. Möglichkeiten Des Freiwilligen </a:t>
            </a:r>
            <a:r>
              <a:rPr lang="de-DE" sz="1800" dirty="0" err="1"/>
              <a:t>EngagementS</a:t>
            </a:r>
            <a:r>
              <a:rPr lang="de-DE" sz="1800" dirty="0"/>
              <a:t/>
            </a:r>
            <a:br>
              <a:rPr lang="de-DE" sz="1800" dirty="0"/>
            </a:br>
            <a:r>
              <a:rPr lang="de-DE" sz="1800" dirty="0"/>
              <a:t/>
            </a:r>
            <a:br>
              <a:rPr lang="de-DE" sz="1800" dirty="0"/>
            </a:br>
            <a:r>
              <a:rPr lang="de-DE" sz="1800" dirty="0"/>
              <a:t/>
            </a:r>
            <a:br>
              <a:rPr lang="de-DE" sz="1800" dirty="0"/>
            </a:br>
            <a:r>
              <a:rPr lang="de-DE" sz="1800" dirty="0"/>
              <a:t>Civic Education, Service Learning…</a:t>
            </a:r>
            <a:br>
              <a:rPr lang="de-DE" sz="1800" dirty="0"/>
            </a:br>
            <a:r>
              <a:rPr lang="de-DE" sz="1800" dirty="0"/>
              <a:t/>
            </a:r>
            <a:br>
              <a:rPr lang="de-DE" sz="1800" dirty="0"/>
            </a:br>
            <a:r>
              <a:rPr lang="de-DE" sz="1800" dirty="0">
                <a:solidFill>
                  <a:schemeClr val="bg2">
                    <a:lumMod val="50000"/>
                  </a:schemeClr>
                </a:solidFill>
              </a:rPr>
              <a:t>(Brosch 2016)</a:t>
            </a:r>
          </a:p>
        </p:txBody>
      </p:sp>
      <p:sp>
        <p:nvSpPr>
          <p:cNvPr id="3" name="Inhaltsplatzhalter 2">
            <a:extLst>
              <a:ext uri="{FF2B5EF4-FFF2-40B4-BE49-F238E27FC236}">
                <a16:creationId xmlns:a16="http://schemas.microsoft.com/office/drawing/2014/main" id="{8171F404-01D7-4970-A809-431AD6FABCBC}"/>
              </a:ext>
            </a:extLst>
          </p:cNvPr>
          <p:cNvSpPr>
            <a:spLocks noGrp="1"/>
          </p:cNvSpPr>
          <p:nvPr>
            <p:ph idx="1"/>
          </p:nvPr>
        </p:nvSpPr>
        <p:spPr>
          <a:xfrm>
            <a:off x="2231136" y="4538444"/>
            <a:ext cx="7729728" cy="1201583"/>
          </a:xfrm>
        </p:spPr>
        <p:txBody>
          <a:bodyPr/>
          <a:lstStyle/>
          <a:p>
            <a:endParaRPr lang="de-DE" dirty="0"/>
          </a:p>
        </p:txBody>
      </p:sp>
      <p:sp>
        <p:nvSpPr>
          <p:cNvPr id="4" name="Fußzeilenplatzhalter 3">
            <a:extLst>
              <a:ext uri="{FF2B5EF4-FFF2-40B4-BE49-F238E27FC236}">
                <a16:creationId xmlns:a16="http://schemas.microsoft.com/office/drawing/2014/main" id="{D8E29132-B0D0-4B35-A4BD-0D775FA9D950}"/>
              </a:ext>
            </a:extLst>
          </p:cNvPr>
          <p:cNvSpPr>
            <a:spLocks noGrp="1"/>
          </p:cNvSpPr>
          <p:nvPr>
            <p:ph type="ftr" sz="quarter" idx="11"/>
          </p:nvPr>
        </p:nvSpPr>
        <p:spPr/>
        <p:txBody>
          <a:bodyPr/>
          <a:lstStyle/>
          <a:p>
            <a:r>
              <a:rPr lang="en-US"/>
              <a:t>NEY (BTU) für SPI</a:t>
            </a:r>
            <a:endParaRPr lang="en-US" dirty="0"/>
          </a:p>
        </p:txBody>
      </p:sp>
      <p:sp>
        <p:nvSpPr>
          <p:cNvPr id="5" name="Foliennummernplatzhalter 4">
            <a:extLst>
              <a:ext uri="{FF2B5EF4-FFF2-40B4-BE49-F238E27FC236}">
                <a16:creationId xmlns:a16="http://schemas.microsoft.com/office/drawing/2014/main" id="{6169F0C0-FBF6-4631-A681-984EDC4E53DD}"/>
              </a:ext>
            </a:extLst>
          </p:cNvPr>
          <p:cNvSpPr>
            <a:spLocks noGrp="1"/>
          </p:cNvSpPr>
          <p:nvPr>
            <p:ph type="sldNum" sz="quarter" idx="12"/>
          </p:nvPr>
        </p:nvSpPr>
        <p:spPr/>
        <p:txBody>
          <a:bodyPr/>
          <a:lstStyle/>
          <a:p>
            <a:fld id="{8A7A6979-0714-4377-B894-6BE4C2D6E202}" type="slidenum">
              <a:rPr lang="en-US" smtClean="0"/>
              <a:pPr/>
              <a:t>12</a:t>
            </a:fld>
            <a:endParaRPr lang="en-US" dirty="0"/>
          </a:p>
        </p:txBody>
      </p:sp>
    </p:spTree>
    <p:extLst>
      <p:ext uri="{BB962C8B-B14F-4D97-AF65-F5344CB8AC3E}">
        <p14:creationId xmlns:p14="http://schemas.microsoft.com/office/powerpoint/2010/main" val="939640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26">
            <a:extLst>
              <a:ext uri="{FF2B5EF4-FFF2-40B4-BE49-F238E27FC236}">
                <a16:creationId xmlns:a16="http://schemas.microsoft.com/office/drawing/2014/main" id="{91BAD0D1-C69A-4AA9-9191-285D318C30B5}"/>
              </a:ext>
            </a:extLst>
          </p:cNvPr>
          <p:cNvSpPr>
            <a:spLocks noGrp="1" noChangeArrowheads="1"/>
          </p:cNvSpPr>
          <p:nvPr>
            <p:ph type="subTitle" idx="1"/>
          </p:nvPr>
        </p:nvSpPr>
        <p:spPr>
          <a:xfrm>
            <a:off x="1666876" y="1447800"/>
            <a:ext cx="8543925" cy="5124450"/>
          </a:xfrm>
        </p:spPr>
        <p:txBody>
          <a:bodyPr/>
          <a:lstStyle/>
          <a:p>
            <a:pPr algn="just" eaLnBrk="1" hangingPunct="1">
              <a:lnSpc>
                <a:spcPct val="50000"/>
              </a:lnSpc>
              <a:spcBef>
                <a:spcPct val="0"/>
              </a:spcBef>
            </a:pPr>
            <a:endParaRPr lang="de-DE" altLang="de-DE" b="1" dirty="0">
              <a:solidFill>
                <a:schemeClr val="accent2"/>
              </a:solidFill>
              <a:latin typeface="Comic Sans MS" panose="030F0702030302020204" pitchFamily="66" charset="0"/>
              <a:cs typeface="Arial" panose="020B0604020202020204" pitchFamily="34" charset="0"/>
            </a:endParaRPr>
          </a:p>
          <a:p>
            <a:pPr algn="just" eaLnBrk="1" hangingPunct="1">
              <a:spcBef>
                <a:spcPct val="0"/>
              </a:spcBef>
            </a:pPr>
            <a:r>
              <a:rPr lang="de-DE" altLang="de-DE" b="1" dirty="0">
                <a:solidFill>
                  <a:schemeClr val="accent2"/>
                </a:solidFill>
                <a:latin typeface="Comic Sans MS" panose="030F0702030302020204" pitchFamily="66" charset="0"/>
                <a:cs typeface="Arial" panose="020B0604020202020204" pitchFamily="34" charset="0"/>
              </a:rPr>
              <a:t>	</a:t>
            </a:r>
            <a:r>
              <a:rPr lang="de-DE" altLang="de-DE" sz="900" b="1" dirty="0">
                <a:solidFill>
                  <a:schemeClr val="accent2"/>
                </a:solidFill>
                <a:latin typeface="Comic Sans MS" panose="030F0702030302020204" pitchFamily="66" charset="0"/>
                <a:cs typeface="Arial" panose="020B0604020202020204" pitchFamily="34" charset="0"/>
              </a:rPr>
              <a:t>	</a:t>
            </a:r>
          </a:p>
          <a:p>
            <a:pPr algn="just" eaLnBrk="1" hangingPunct="1">
              <a:spcBef>
                <a:spcPct val="0"/>
              </a:spcBef>
            </a:pPr>
            <a:r>
              <a:rPr lang="de-DE" altLang="de-DE" sz="900" b="1" dirty="0">
                <a:solidFill>
                  <a:schemeClr val="accent2"/>
                </a:solidFill>
                <a:latin typeface="Comic Sans MS" panose="030F0702030302020204" pitchFamily="66" charset="0"/>
                <a:cs typeface="Arial" panose="020B0604020202020204" pitchFamily="34" charset="0"/>
              </a:rPr>
              <a:t>	</a:t>
            </a:r>
          </a:p>
          <a:p>
            <a:pPr algn="just" eaLnBrk="1" hangingPunct="1">
              <a:spcBef>
                <a:spcPct val="0"/>
              </a:spcBef>
            </a:pPr>
            <a:r>
              <a:rPr lang="de-DE" altLang="de-DE" sz="900" b="1" dirty="0">
                <a:solidFill>
                  <a:schemeClr val="accent2"/>
                </a:solidFill>
                <a:latin typeface="Comic Sans MS" panose="030F0702030302020204" pitchFamily="66" charset="0"/>
                <a:cs typeface="Arial" panose="020B0604020202020204" pitchFamily="34" charset="0"/>
              </a:rPr>
              <a:t>	</a:t>
            </a:r>
          </a:p>
          <a:p>
            <a:pPr algn="just" eaLnBrk="1" hangingPunct="1">
              <a:spcBef>
                <a:spcPct val="0"/>
              </a:spcBef>
            </a:pPr>
            <a:r>
              <a:rPr lang="de-DE" altLang="de-DE" sz="900" b="1" dirty="0">
                <a:solidFill>
                  <a:schemeClr val="accent2"/>
                </a:solidFill>
                <a:latin typeface="Comic Sans MS" panose="030F0702030302020204" pitchFamily="66" charset="0"/>
                <a:cs typeface="Arial" panose="020B0604020202020204" pitchFamily="34" charset="0"/>
              </a:rPr>
              <a:t>	</a:t>
            </a:r>
          </a:p>
        </p:txBody>
      </p:sp>
      <p:sp>
        <p:nvSpPr>
          <p:cNvPr id="4101" name="Rectangle 1029">
            <a:extLst>
              <a:ext uri="{FF2B5EF4-FFF2-40B4-BE49-F238E27FC236}">
                <a16:creationId xmlns:a16="http://schemas.microsoft.com/office/drawing/2014/main" id="{3894CDE5-590A-4226-B4AB-70D127757877}"/>
              </a:ext>
            </a:extLst>
          </p:cNvPr>
          <p:cNvSpPr>
            <a:spLocks noChangeArrowheads="1"/>
          </p:cNvSpPr>
          <p:nvPr/>
        </p:nvSpPr>
        <p:spPr bwMode="auto">
          <a:xfrm>
            <a:off x="6477000" y="0"/>
            <a:ext cx="4191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DE" altLang="de-DE">
              <a:solidFill>
                <a:schemeClr val="bg1"/>
              </a:solidFill>
            </a:endParaRPr>
          </a:p>
        </p:txBody>
      </p:sp>
      <p:sp>
        <p:nvSpPr>
          <p:cNvPr id="304134" name="Rectangle 1030">
            <a:extLst>
              <a:ext uri="{FF2B5EF4-FFF2-40B4-BE49-F238E27FC236}">
                <a16:creationId xmlns:a16="http://schemas.microsoft.com/office/drawing/2014/main" id="{325B4227-D923-4F37-9BBB-537F505066C3}"/>
              </a:ext>
            </a:extLst>
          </p:cNvPr>
          <p:cNvSpPr>
            <a:spLocks noChangeArrowheads="1"/>
          </p:cNvSpPr>
          <p:nvPr/>
        </p:nvSpPr>
        <p:spPr bwMode="auto">
          <a:xfrm>
            <a:off x="1981200" y="6243638"/>
            <a:ext cx="2133600" cy="457200"/>
          </a:xfrm>
          <a:prstGeom prst="rect">
            <a:avLst/>
          </a:prstGeom>
          <a:noFill/>
          <a:ln w="9525">
            <a:noFill/>
            <a:miter lim="800000"/>
            <a:headEnd/>
            <a:tailEnd/>
          </a:ln>
          <a:effectLst/>
        </p:spPr>
        <p:txBody>
          <a:bodyPr anchor="b"/>
          <a:lstStyle/>
          <a:p>
            <a:pPr eaLnBrk="1" hangingPunct="1">
              <a:defRPr/>
            </a:pPr>
            <a:endParaRPr lang="de-DE" sz="1200">
              <a:effectLst>
                <a:outerShdw blurRad="38100" dist="38100" dir="2700000" algn="tl">
                  <a:srgbClr val="FFFFFF"/>
                </a:outerShdw>
              </a:effectLst>
              <a:latin typeface="Arial" charset="0"/>
            </a:endParaRPr>
          </a:p>
        </p:txBody>
      </p:sp>
      <p:sp>
        <p:nvSpPr>
          <p:cNvPr id="304136" name="Rectangle 1032">
            <a:extLst>
              <a:ext uri="{FF2B5EF4-FFF2-40B4-BE49-F238E27FC236}">
                <a16:creationId xmlns:a16="http://schemas.microsoft.com/office/drawing/2014/main" id="{79A2885A-CBBD-4BC8-8D8A-02085F916B31}"/>
              </a:ext>
            </a:extLst>
          </p:cNvPr>
          <p:cNvSpPr>
            <a:spLocks noChangeArrowheads="1"/>
          </p:cNvSpPr>
          <p:nvPr/>
        </p:nvSpPr>
        <p:spPr bwMode="auto">
          <a:xfrm>
            <a:off x="8077200" y="6243638"/>
            <a:ext cx="2133600" cy="457200"/>
          </a:xfrm>
          <a:prstGeom prst="rect">
            <a:avLst/>
          </a:prstGeom>
          <a:noFill/>
          <a:ln w="9525">
            <a:noFill/>
            <a:miter lim="800000"/>
            <a:headEnd/>
            <a:tailEnd/>
          </a:ln>
          <a:effectLst/>
        </p:spPr>
        <p:txBody>
          <a:bodyPr anchor="b"/>
          <a:lstStyle/>
          <a:p>
            <a:pPr algn="r" eaLnBrk="1" hangingPunct="1">
              <a:defRPr/>
            </a:pPr>
            <a:endParaRPr lang="de-DE" sz="800" dirty="0">
              <a:effectLst>
                <a:outerShdw blurRad="38100" dist="38100" dir="2700000" algn="tl">
                  <a:srgbClr val="FFFFFF"/>
                </a:outerShdw>
              </a:effectLst>
              <a:latin typeface="GillSans Light" charset="0"/>
            </a:endParaRPr>
          </a:p>
        </p:txBody>
      </p:sp>
      <p:sp>
        <p:nvSpPr>
          <p:cNvPr id="4104" name="Rectangle 1033">
            <a:extLst>
              <a:ext uri="{FF2B5EF4-FFF2-40B4-BE49-F238E27FC236}">
                <a16:creationId xmlns:a16="http://schemas.microsoft.com/office/drawing/2014/main" id="{E9FE20A5-2215-4280-AB0C-C9B9F5A9E1B9}"/>
              </a:ext>
            </a:extLst>
          </p:cNvPr>
          <p:cNvSpPr>
            <a:spLocks noChangeArrowheads="1"/>
          </p:cNvSpPr>
          <p:nvPr/>
        </p:nvSpPr>
        <p:spPr bwMode="auto">
          <a:xfrm>
            <a:off x="4810126" y="1428751"/>
            <a:ext cx="5357813" cy="1000125"/>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DE" altLang="de-DE" sz="900" b="1">
              <a:solidFill>
                <a:schemeClr val="accent2"/>
              </a:solidFill>
              <a:cs typeface="Arial" panose="020B0604020202020204" pitchFamily="34" charset="0"/>
            </a:endParaRPr>
          </a:p>
          <a:p>
            <a:pPr algn="ctr" eaLnBrk="1" hangingPunct="1">
              <a:spcBef>
                <a:spcPct val="0"/>
              </a:spcBef>
              <a:buFontTx/>
              <a:buNone/>
            </a:pPr>
            <a:endParaRPr lang="de-DE" altLang="de-DE" sz="2000" b="1">
              <a:solidFill>
                <a:schemeClr val="accent2"/>
              </a:solidFill>
              <a:cs typeface="Arial" panose="020B0604020202020204" pitchFamily="34" charset="0"/>
            </a:endParaRPr>
          </a:p>
          <a:p>
            <a:pPr algn="ctr" eaLnBrk="1" hangingPunct="1">
              <a:spcBef>
                <a:spcPct val="0"/>
              </a:spcBef>
              <a:buFontTx/>
              <a:buNone/>
            </a:pPr>
            <a:r>
              <a:rPr lang="de-DE" altLang="de-DE" sz="2000" b="1">
                <a:solidFill>
                  <a:schemeClr val="accent2"/>
                </a:solidFill>
                <a:cs typeface="Arial" panose="020B0604020202020204" pitchFamily="34" charset="0"/>
              </a:rPr>
              <a:t>Freiwilliges Engagement</a:t>
            </a:r>
          </a:p>
          <a:p>
            <a:pPr algn="ctr" eaLnBrk="1" hangingPunct="1">
              <a:spcBef>
                <a:spcPct val="0"/>
              </a:spcBef>
              <a:buFontTx/>
              <a:buNone/>
            </a:pPr>
            <a:r>
              <a:rPr lang="de-DE" altLang="de-DE" sz="2000" b="1">
                <a:solidFill>
                  <a:schemeClr val="accent2"/>
                </a:solidFill>
                <a:cs typeface="Arial" panose="020B0604020202020204" pitchFamily="34" charset="0"/>
              </a:rPr>
              <a:t> </a:t>
            </a:r>
          </a:p>
          <a:p>
            <a:pPr algn="ctr" eaLnBrk="1" hangingPunct="1">
              <a:spcBef>
                <a:spcPct val="0"/>
              </a:spcBef>
              <a:buFontTx/>
              <a:buNone/>
            </a:pPr>
            <a:endParaRPr lang="de-DE" altLang="de-DE" sz="2000">
              <a:solidFill>
                <a:schemeClr val="accent2"/>
              </a:solidFill>
            </a:endParaRPr>
          </a:p>
        </p:txBody>
      </p:sp>
      <p:sp>
        <p:nvSpPr>
          <p:cNvPr id="4105" name="Rectangle 1034">
            <a:extLst>
              <a:ext uri="{FF2B5EF4-FFF2-40B4-BE49-F238E27FC236}">
                <a16:creationId xmlns:a16="http://schemas.microsoft.com/office/drawing/2014/main" id="{67A08370-C2F5-4904-B944-05A14EF0A63A}"/>
              </a:ext>
            </a:extLst>
          </p:cNvPr>
          <p:cNvSpPr>
            <a:spLocks noChangeArrowheads="1"/>
          </p:cNvSpPr>
          <p:nvPr/>
        </p:nvSpPr>
        <p:spPr bwMode="auto">
          <a:xfrm>
            <a:off x="3738563" y="2928938"/>
            <a:ext cx="2209800" cy="1066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de-DE" altLang="de-DE" sz="2000" b="1">
                <a:solidFill>
                  <a:schemeClr val="accent2"/>
                </a:solidFill>
                <a:cs typeface="Arial" panose="020B0604020202020204" pitchFamily="34" charset="0"/>
              </a:rPr>
              <a:t>Ehrenamt</a:t>
            </a:r>
          </a:p>
        </p:txBody>
      </p:sp>
      <p:sp>
        <p:nvSpPr>
          <p:cNvPr id="4106" name="Rectangle 1035">
            <a:extLst>
              <a:ext uri="{FF2B5EF4-FFF2-40B4-BE49-F238E27FC236}">
                <a16:creationId xmlns:a16="http://schemas.microsoft.com/office/drawing/2014/main" id="{077A5AC6-904C-4EB5-8F88-54D7967AE78B}"/>
              </a:ext>
            </a:extLst>
          </p:cNvPr>
          <p:cNvSpPr>
            <a:spLocks noChangeArrowheads="1"/>
          </p:cNvSpPr>
          <p:nvPr/>
        </p:nvSpPr>
        <p:spPr bwMode="auto">
          <a:xfrm>
            <a:off x="5667375" y="4500563"/>
            <a:ext cx="2514600" cy="9144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de-DE" altLang="de-DE" sz="2000" b="1">
                <a:solidFill>
                  <a:schemeClr val="accent2"/>
                </a:solidFill>
                <a:cs typeface="Arial" panose="020B0604020202020204" pitchFamily="34" charset="0"/>
              </a:rPr>
              <a:t>Freiwilligendienst</a:t>
            </a:r>
          </a:p>
        </p:txBody>
      </p:sp>
      <p:sp>
        <p:nvSpPr>
          <p:cNvPr id="4107" name="Rectangle 1036">
            <a:extLst>
              <a:ext uri="{FF2B5EF4-FFF2-40B4-BE49-F238E27FC236}">
                <a16:creationId xmlns:a16="http://schemas.microsoft.com/office/drawing/2014/main" id="{26BA0F73-604F-4043-ACC6-18EBB29293DD}"/>
              </a:ext>
            </a:extLst>
          </p:cNvPr>
          <p:cNvSpPr>
            <a:spLocks noChangeArrowheads="1"/>
          </p:cNvSpPr>
          <p:nvPr/>
        </p:nvSpPr>
        <p:spPr bwMode="auto">
          <a:xfrm>
            <a:off x="6310314" y="3005138"/>
            <a:ext cx="4114800" cy="1066800"/>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de-DE" altLang="de-DE" sz="2000" b="1">
                <a:solidFill>
                  <a:schemeClr val="accent2"/>
                </a:solidFill>
                <a:cs typeface="Arial" panose="020B0604020202020204" pitchFamily="34" charset="0"/>
              </a:rPr>
              <a:t>Bürgerschaftliches Engagement</a:t>
            </a:r>
          </a:p>
        </p:txBody>
      </p:sp>
      <p:sp>
        <p:nvSpPr>
          <p:cNvPr id="4108" name="Oval 1037">
            <a:extLst>
              <a:ext uri="{FF2B5EF4-FFF2-40B4-BE49-F238E27FC236}">
                <a16:creationId xmlns:a16="http://schemas.microsoft.com/office/drawing/2014/main" id="{A611779E-6764-490D-9086-874C3DD5D1AF}"/>
              </a:ext>
            </a:extLst>
          </p:cNvPr>
          <p:cNvSpPr>
            <a:spLocks noChangeArrowheads="1"/>
          </p:cNvSpPr>
          <p:nvPr/>
        </p:nvSpPr>
        <p:spPr bwMode="auto">
          <a:xfrm>
            <a:off x="8524875" y="4071938"/>
            <a:ext cx="1981200" cy="1066800"/>
          </a:xfrm>
          <a:prstGeom prst="ellipse">
            <a:avLst/>
          </a:prstGeom>
          <a:solidFill>
            <a:schemeClr val="tx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de-DE" altLang="de-DE" sz="2000" b="1">
                <a:solidFill>
                  <a:schemeClr val="accent2"/>
                </a:solidFill>
                <a:cs typeface="Arial" panose="020B0604020202020204" pitchFamily="34" charset="0"/>
              </a:rPr>
              <a:t>Selbsthilfe</a:t>
            </a:r>
          </a:p>
        </p:txBody>
      </p:sp>
      <p:sp>
        <p:nvSpPr>
          <p:cNvPr id="4109" name="Line 1038">
            <a:extLst>
              <a:ext uri="{FF2B5EF4-FFF2-40B4-BE49-F238E27FC236}">
                <a16:creationId xmlns:a16="http://schemas.microsoft.com/office/drawing/2014/main" id="{6BD213B3-BE16-42A2-9BE8-E029BAD01931}"/>
              </a:ext>
            </a:extLst>
          </p:cNvPr>
          <p:cNvSpPr>
            <a:spLocks noChangeShapeType="1"/>
          </p:cNvSpPr>
          <p:nvPr/>
        </p:nvSpPr>
        <p:spPr bwMode="auto">
          <a:xfrm flipH="1">
            <a:off x="5524501" y="2428876"/>
            <a:ext cx="214313" cy="5000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110" name="Line 1039">
            <a:extLst>
              <a:ext uri="{FF2B5EF4-FFF2-40B4-BE49-F238E27FC236}">
                <a16:creationId xmlns:a16="http://schemas.microsoft.com/office/drawing/2014/main" id="{BC7DD858-5915-4987-B02E-FD08EAB15D60}"/>
              </a:ext>
            </a:extLst>
          </p:cNvPr>
          <p:cNvSpPr>
            <a:spLocks noChangeShapeType="1"/>
          </p:cNvSpPr>
          <p:nvPr/>
        </p:nvSpPr>
        <p:spPr bwMode="auto">
          <a:xfrm flipH="1">
            <a:off x="6070600" y="2428875"/>
            <a:ext cx="46038" cy="20716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111" name="Line 1040">
            <a:extLst>
              <a:ext uri="{FF2B5EF4-FFF2-40B4-BE49-F238E27FC236}">
                <a16:creationId xmlns:a16="http://schemas.microsoft.com/office/drawing/2014/main" id="{BE03AF9B-D06E-40A5-953C-5C228D1525A6}"/>
              </a:ext>
            </a:extLst>
          </p:cNvPr>
          <p:cNvSpPr>
            <a:spLocks noChangeShapeType="1"/>
          </p:cNvSpPr>
          <p:nvPr/>
        </p:nvSpPr>
        <p:spPr bwMode="auto">
          <a:xfrm>
            <a:off x="8167689" y="2428875"/>
            <a:ext cx="1000125" cy="6429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112" name="Text Box 1043">
            <a:extLst>
              <a:ext uri="{FF2B5EF4-FFF2-40B4-BE49-F238E27FC236}">
                <a16:creationId xmlns:a16="http://schemas.microsoft.com/office/drawing/2014/main" id="{4A5DBB72-BB2A-4F94-86D3-1FD016C01FA6}"/>
              </a:ext>
            </a:extLst>
          </p:cNvPr>
          <p:cNvSpPr txBox="1">
            <a:spLocks noChangeArrowheads="1"/>
          </p:cNvSpPr>
          <p:nvPr/>
        </p:nvSpPr>
        <p:spPr bwMode="auto">
          <a:xfrm>
            <a:off x="8229600" y="5837238"/>
            <a:ext cx="1600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1000">
                <a:solidFill>
                  <a:schemeClr val="accent2"/>
                </a:solidFill>
              </a:rPr>
              <a:t>Freiwilligensurvey 2014- BMFSFJ 2016</a:t>
            </a:r>
          </a:p>
        </p:txBody>
      </p:sp>
      <p:sp>
        <p:nvSpPr>
          <p:cNvPr id="4113" name="Textfeld 18">
            <a:extLst>
              <a:ext uri="{FF2B5EF4-FFF2-40B4-BE49-F238E27FC236}">
                <a16:creationId xmlns:a16="http://schemas.microsoft.com/office/drawing/2014/main" id="{23D38228-52BE-4F62-8249-9FA110B68AC0}"/>
              </a:ext>
            </a:extLst>
          </p:cNvPr>
          <p:cNvSpPr txBox="1">
            <a:spLocks noChangeArrowheads="1"/>
          </p:cNvSpPr>
          <p:nvPr/>
        </p:nvSpPr>
        <p:spPr bwMode="auto">
          <a:xfrm>
            <a:off x="6596064" y="357188"/>
            <a:ext cx="37861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2400" b="1">
                <a:solidFill>
                  <a:schemeClr val="accent2"/>
                </a:solidFill>
              </a:rPr>
              <a:t>Freiwilligensurvey</a:t>
            </a:r>
            <a:r>
              <a:rPr lang="de-DE" altLang="de-DE" sz="2400" b="1"/>
              <a:t> </a:t>
            </a:r>
            <a:r>
              <a:rPr lang="de-DE" altLang="de-DE" sz="2400" b="1">
                <a:solidFill>
                  <a:schemeClr val="accent2"/>
                </a:solidFill>
              </a:rPr>
              <a:t>2014</a:t>
            </a:r>
            <a:r>
              <a:rPr lang="de-DE" altLang="de-DE" sz="2400" b="1"/>
              <a:t> </a:t>
            </a:r>
          </a:p>
        </p:txBody>
      </p:sp>
      <p:sp>
        <p:nvSpPr>
          <p:cNvPr id="4117" name="Rectangle 1034">
            <a:extLst>
              <a:ext uri="{FF2B5EF4-FFF2-40B4-BE49-F238E27FC236}">
                <a16:creationId xmlns:a16="http://schemas.microsoft.com/office/drawing/2014/main" id="{7C5D8DC9-0BBD-4C57-913D-938BAF0FC471}"/>
              </a:ext>
            </a:extLst>
          </p:cNvPr>
          <p:cNvSpPr>
            <a:spLocks noChangeArrowheads="1"/>
          </p:cNvSpPr>
          <p:nvPr/>
        </p:nvSpPr>
        <p:spPr bwMode="auto">
          <a:xfrm>
            <a:off x="1738312" y="4805364"/>
            <a:ext cx="3071813" cy="671512"/>
          </a:xfrm>
          <a:prstGeom prst="rect">
            <a:avLst/>
          </a:prstGeom>
          <a:solidFill>
            <a:schemeClr val="tx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de-DE" altLang="de-DE" sz="1200" b="1" dirty="0">
                <a:solidFill>
                  <a:schemeClr val="accent2"/>
                </a:solidFill>
                <a:cs typeface="Arial" panose="020B0604020202020204" pitchFamily="34" charset="0"/>
              </a:rPr>
              <a:t>Pflege im sozialen Nahraum</a:t>
            </a:r>
          </a:p>
        </p:txBody>
      </p:sp>
      <p:sp>
        <p:nvSpPr>
          <p:cNvPr id="26" name="Rectangle 1034">
            <a:extLst>
              <a:ext uri="{FF2B5EF4-FFF2-40B4-BE49-F238E27FC236}">
                <a16:creationId xmlns:a16="http://schemas.microsoft.com/office/drawing/2014/main" id="{3A7FD5D3-0CEF-4192-8F87-013AD4DD42E2}"/>
              </a:ext>
            </a:extLst>
          </p:cNvPr>
          <p:cNvSpPr>
            <a:spLocks noChangeArrowheads="1"/>
          </p:cNvSpPr>
          <p:nvPr/>
        </p:nvSpPr>
        <p:spPr bwMode="auto">
          <a:xfrm>
            <a:off x="1738314" y="1500189"/>
            <a:ext cx="2714625" cy="428625"/>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de-DE" altLang="de-DE" sz="1200" b="1" dirty="0">
                <a:solidFill>
                  <a:schemeClr val="accent2"/>
                </a:solidFill>
                <a:cs typeface="Arial" panose="020B0604020202020204" pitchFamily="34" charset="0"/>
              </a:rPr>
              <a:t>Politische Partizipation</a:t>
            </a:r>
          </a:p>
        </p:txBody>
      </p:sp>
      <p:sp>
        <p:nvSpPr>
          <p:cNvPr id="27" name="Rectangle 1034">
            <a:extLst>
              <a:ext uri="{FF2B5EF4-FFF2-40B4-BE49-F238E27FC236}">
                <a16:creationId xmlns:a16="http://schemas.microsoft.com/office/drawing/2014/main" id="{9E673868-E53C-4F37-8EF9-AD3AFD804670}"/>
              </a:ext>
            </a:extLst>
          </p:cNvPr>
          <p:cNvSpPr>
            <a:spLocks noChangeArrowheads="1"/>
          </p:cNvSpPr>
          <p:nvPr/>
        </p:nvSpPr>
        <p:spPr bwMode="auto">
          <a:xfrm>
            <a:off x="1738313" y="2036764"/>
            <a:ext cx="1643062" cy="357187"/>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de-DE" altLang="de-DE" sz="1200" b="1" dirty="0">
                <a:solidFill>
                  <a:schemeClr val="accent2"/>
                </a:solidFill>
                <a:cs typeface="Arial" panose="020B0604020202020204" pitchFamily="34" charset="0"/>
              </a:rPr>
              <a:t>Unterschriften</a:t>
            </a:r>
          </a:p>
        </p:txBody>
      </p:sp>
      <p:sp>
        <p:nvSpPr>
          <p:cNvPr id="29" name="Rectangle 1034">
            <a:extLst>
              <a:ext uri="{FF2B5EF4-FFF2-40B4-BE49-F238E27FC236}">
                <a16:creationId xmlns:a16="http://schemas.microsoft.com/office/drawing/2014/main" id="{356ABA43-DB23-4BFD-8482-D924B8684F6E}"/>
              </a:ext>
            </a:extLst>
          </p:cNvPr>
          <p:cNvSpPr>
            <a:spLocks noChangeArrowheads="1"/>
          </p:cNvSpPr>
          <p:nvPr/>
        </p:nvSpPr>
        <p:spPr bwMode="auto">
          <a:xfrm>
            <a:off x="1738313" y="2528889"/>
            <a:ext cx="1643062" cy="357187"/>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de-DE" altLang="de-DE" sz="1200" b="1" dirty="0">
                <a:solidFill>
                  <a:schemeClr val="accent2"/>
                </a:solidFill>
                <a:cs typeface="Arial" panose="020B0604020202020204" pitchFamily="34" charset="0"/>
              </a:rPr>
              <a:t>Demonstrationen</a:t>
            </a:r>
          </a:p>
        </p:txBody>
      </p:sp>
      <p:cxnSp>
        <p:nvCxnSpPr>
          <p:cNvPr id="30" name="Gerader Verbinder 29">
            <a:extLst>
              <a:ext uri="{FF2B5EF4-FFF2-40B4-BE49-F238E27FC236}">
                <a16:creationId xmlns:a16="http://schemas.microsoft.com/office/drawing/2014/main" id="{26F87553-B29D-48DF-A4EA-356EB7AD197D}"/>
              </a:ext>
            </a:extLst>
          </p:cNvPr>
          <p:cNvCxnSpPr/>
          <p:nvPr/>
        </p:nvCxnSpPr>
        <p:spPr>
          <a:xfrm flipV="1">
            <a:off x="1890714" y="4373563"/>
            <a:ext cx="3565525" cy="135096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Gerader Verbinder 2">
            <a:extLst>
              <a:ext uri="{FF2B5EF4-FFF2-40B4-BE49-F238E27FC236}">
                <a16:creationId xmlns:a16="http://schemas.microsoft.com/office/drawing/2014/main" id="{1A923FA3-765A-468A-A1CD-A6083CD1567D}"/>
              </a:ext>
            </a:extLst>
          </p:cNvPr>
          <p:cNvCxnSpPr>
            <a:cxnSpLocks/>
          </p:cNvCxnSpPr>
          <p:nvPr/>
        </p:nvCxnSpPr>
        <p:spPr>
          <a:xfrm flipV="1">
            <a:off x="1473200" y="1411288"/>
            <a:ext cx="2744788" cy="15938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Fußzeilenplatzhalter 1">
            <a:extLst>
              <a:ext uri="{FF2B5EF4-FFF2-40B4-BE49-F238E27FC236}">
                <a16:creationId xmlns:a16="http://schemas.microsoft.com/office/drawing/2014/main" id="{61A9BC5B-D4C4-4207-B5B9-5C5D073784E8}"/>
              </a:ext>
            </a:extLst>
          </p:cNvPr>
          <p:cNvSpPr>
            <a:spLocks noGrp="1"/>
          </p:cNvSpPr>
          <p:nvPr>
            <p:ph type="ftr" sz="quarter" idx="11"/>
          </p:nvPr>
        </p:nvSpPr>
        <p:spPr/>
        <p:txBody>
          <a:bodyPr/>
          <a:lstStyle/>
          <a:p>
            <a:r>
              <a:rPr lang="en-US"/>
              <a:t>NEY (BTU) für SPI</a:t>
            </a:r>
            <a:endParaRPr lang="en-US" dirty="0"/>
          </a:p>
        </p:txBody>
      </p:sp>
      <p:sp>
        <p:nvSpPr>
          <p:cNvPr id="4" name="Foliennummernplatzhalter 3">
            <a:extLst>
              <a:ext uri="{FF2B5EF4-FFF2-40B4-BE49-F238E27FC236}">
                <a16:creationId xmlns:a16="http://schemas.microsoft.com/office/drawing/2014/main" id="{75A5A7C9-E22A-4BBE-B09F-DB3F0D0CCA81}"/>
              </a:ext>
            </a:extLst>
          </p:cNvPr>
          <p:cNvSpPr>
            <a:spLocks noGrp="1"/>
          </p:cNvSpPr>
          <p:nvPr>
            <p:ph type="sldNum" sz="quarter" idx="12"/>
          </p:nvPr>
        </p:nvSpPr>
        <p:spPr/>
        <p:txBody>
          <a:bodyPr/>
          <a:lstStyle/>
          <a:p>
            <a:fld id="{8A7A6979-0714-4377-B894-6BE4C2D6E202}" type="slidenum">
              <a:rPr lang="en-US" smtClean="0"/>
              <a:pPr/>
              <a:t>13</a:t>
            </a:fld>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C26891-CAB7-46C6-AF64-3FD5CD0AF7B1}"/>
              </a:ext>
            </a:extLst>
          </p:cNvPr>
          <p:cNvSpPr>
            <a:spLocks noGrp="1"/>
          </p:cNvSpPr>
          <p:nvPr>
            <p:ph type="title"/>
          </p:nvPr>
        </p:nvSpPr>
        <p:spPr>
          <a:xfrm>
            <a:off x="970326" y="595619"/>
            <a:ext cx="10251347" cy="637563"/>
          </a:xfrm>
        </p:spPr>
        <p:txBody>
          <a:bodyPr>
            <a:normAutofit/>
          </a:bodyPr>
          <a:lstStyle/>
          <a:p>
            <a:r>
              <a:rPr lang="de-DE" sz="1800" b="1" dirty="0">
                <a:solidFill>
                  <a:schemeClr val="tx1"/>
                </a:solidFill>
                <a:ea typeface="Batang" pitchFamily="18" charset="-127"/>
                <a:cs typeface="Arial" panose="020B0604020202020204" pitchFamily="34" charset="0"/>
              </a:rPr>
              <a:t>Civic Education</a:t>
            </a:r>
            <a:endParaRPr lang="de-DE" sz="1800" dirty="0">
              <a:solidFill>
                <a:schemeClr val="tx1"/>
              </a:solidFill>
            </a:endParaRPr>
          </a:p>
        </p:txBody>
      </p:sp>
      <p:sp>
        <p:nvSpPr>
          <p:cNvPr id="4" name="Fußzeilenplatzhalter 3">
            <a:extLst>
              <a:ext uri="{FF2B5EF4-FFF2-40B4-BE49-F238E27FC236}">
                <a16:creationId xmlns:a16="http://schemas.microsoft.com/office/drawing/2014/main" id="{A6DBD53A-0ACC-457C-B96F-E5DEFEC357CC}"/>
              </a:ext>
            </a:extLst>
          </p:cNvPr>
          <p:cNvSpPr>
            <a:spLocks noGrp="1"/>
          </p:cNvSpPr>
          <p:nvPr>
            <p:ph type="ftr" sz="quarter" idx="11"/>
          </p:nvPr>
        </p:nvSpPr>
        <p:spPr/>
        <p:txBody>
          <a:bodyPr/>
          <a:lstStyle/>
          <a:p>
            <a:r>
              <a:rPr lang="en-US"/>
              <a:t>NEY (BTU) für SPI</a:t>
            </a:r>
            <a:endParaRPr lang="en-US" dirty="0"/>
          </a:p>
        </p:txBody>
      </p:sp>
      <p:sp>
        <p:nvSpPr>
          <p:cNvPr id="5" name="Foliennummernplatzhalter 4">
            <a:extLst>
              <a:ext uri="{FF2B5EF4-FFF2-40B4-BE49-F238E27FC236}">
                <a16:creationId xmlns:a16="http://schemas.microsoft.com/office/drawing/2014/main" id="{522B75C7-9AD1-4EE6-8450-8C9F64E57B3B}"/>
              </a:ext>
            </a:extLst>
          </p:cNvPr>
          <p:cNvSpPr>
            <a:spLocks noGrp="1"/>
          </p:cNvSpPr>
          <p:nvPr>
            <p:ph type="sldNum" sz="quarter" idx="12"/>
          </p:nvPr>
        </p:nvSpPr>
        <p:spPr/>
        <p:txBody>
          <a:bodyPr/>
          <a:lstStyle/>
          <a:p>
            <a:fld id="{8A7A6979-0714-4377-B894-6BE4C2D6E202}" type="slidenum">
              <a:rPr lang="en-US" smtClean="0"/>
              <a:pPr/>
              <a:t>14</a:t>
            </a:fld>
            <a:endParaRPr lang="en-US" dirty="0"/>
          </a:p>
        </p:txBody>
      </p:sp>
      <p:sp>
        <p:nvSpPr>
          <p:cNvPr id="6" name="Rechteck 1">
            <a:extLst>
              <a:ext uri="{FF2B5EF4-FFF2-40B4-BE49-F238E27FC236}">
                <a16:creationId xmlns:a16="http://schemas.microsoft.com/office/drawing/2014/main" id="{41F3EF8E-8EEA-499E-8723-D7818531871F}"/>
              </a:ext>
            </a:extLst>
          </p:cNvPr>
          <p:cNvSpPr>
            <a:spLocks noGrp="1" noChangeArrowheads="1"/>
          </p:cNvSpPr>
          <p:nvPr>
            <p:ph idx="1"/>
          </p:nvPr>
        </p:nvSpPr>
        <p:spPr bwMode="auto">
          <a:xfrm>
            <a:off x="1067317" y="1510018"/>
            <a:ext cx="10316543" cy="3718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de-DE" altLang="de-DE" sz="1600" dirty="0">
                <a:latin typeface="+mn-lt"/>
                <a:ea typeface="Batang" pitchFamily="18" charset="-127"/>
                <a:cs typeface="Arial" panose="020B0604020202020204" pitchFamily="34" charset="0"/>
              </a:rPr>
              <a:t>CE hat zum Ziel, die Bürger der Gesellschaft mit dem für zivilgesellschaftliches Handeln nötigen Wissen auszustatten,</a:t>
            </a:r>
          </a:p>
          <a:p>
            <a:pPr eaLnBrk="1" hangingPunct="1">
              <a:spcBef>
                <a:spcPct val="0"/>
              </a:spcBef>
              <a:buFontTx/>
              <a:buNone/>
              <a:defRPr/>
            </a:pPr>
            <a:r>
              <a:rPr lang="de-DE" altLang="de-DE" sz="1600" dirty="0">
                <a:latin typeface="+mn-lt"/>
                <a:ea typeface="Batang" pitchFamily="18" charset="-127"/>
                <a:cs typeface="Arial" panose="020B0604020202020204" pitchFamily="34" charset="0"/>
              </a:rPr>
              <a:t>ihnen entsprechende praktische Fertigkeiten zu vermitteln und demokratische Haltungen und Einstellungen aufzubauen.   </a:t>
            </a:r>
          </a:p>
          <a:p>
            <a:pPr>
              <a:spcBef>
                <a:spcPct val="0"/>
              </a:spcBef>
              <a:buNone/>
              <a:defRPr/>
            </a:pPr>
            <a:endParaRPr lang="de-DE" sz="1600" b="1" dirty="0">
              <a:solidFill>
                <a:schemeClr val="tx2"/>
              </a:solidFill>
            </a:endParaRPr>
          </a:p>
          <a:p>
            <a:pPr>
              <a:spcBef>
                <a:spcPct val="0"/>
              </a:spcBef>
              <a:buNone/>
              <a:defRPr/>
            </a:pPr>
            <a:r>
              <a:rPr lang="de-DE" sz="1600" dirty="0"/>
              <a:t>   </a:t>
            </a:r>
          </a:p>
          <a:p>
            <a:pPr>
              <a:spcBef>
                <a:spcPct val="0"/>
              </a:spcBef>
              <a:buNone/>
              <a:defRPr/>
            </a:pPr>
            <a:r>
              <a:rPr lang="de-DE" sz="1600" dirty="0"/>
              <a:t>Rechtliche Grundlage:  Kommunalverfassung des Landes Brandenburg (</a:t>
            </a:r>
            <a:r>
              <a:rPr lang="de-DE" sz="1600" dirty="0" err="1"/>
              <a:t>BbgKVerf</a:t>
            </a:r>
            <a:r>
              <a:rPr lang="de-DE" sz="1600" dirty="0"/>
              <a:t>) § 18a Beteiligung und Mitwirkung von</a:t>
            </a:r>
          </a:p>
          <a:p>
            <a:pPr>
              <a:spcBef>
                <a:spcPct val="0"/>
              </a:spcBef>
              <a:buNone/>
              <a:defRPr/>
            </a:pPr>
            <a:r>
              <a:rPr lang="de-DE" sz="1600" dirty="0"/>
              <a:t>Kindern und Jugendlichen</a:t>
            </a:r>
          </a:p>
          <a:p>
            <a:pPr algn="ctr">
              <a:lnSpc>
                <a:spcPts val="1400"/>
              </a:lnSpc>
              <a:defRPr/>
            </a:pPr>
            <a:endParaRPr lang="de-DE" sz="1600" b="1" dirty="0">
              <a:solidFill>
                <a:schemeClr val="tx2"/>
              </a:solidFill>
            </a:endParaRPr>
          </a:p>
          <a:p>
            <a:pPr marL="0" indent="0">
              <a:buNone/>
              <a:defRPr/>
            </a:pPr>
            <a:r>
              <a:rPr lang="de-DE" sz="1200" dirty="0">
                <a:solidFill>
                  <a:schemeClr val="tx2"/>
                </a:solidFill>
              </a:rPr>
              <a:t>(1) Die Gemeinde sichert Kindern und Jugendlichen in allen sie berührenden Gemeindeangelegenheiten Beteiligungs- und Mitwirkungsrechte.</a:t>
            </a:r>
          </a:p>
          <a:p>
            <a:pPr marL="457200" indent="-457200">
              <a:buFontTx/>
              <a:buAutoNum type="arabicParenBoth"/>
              <a:defRPr/>
            </a:pPr>
            <a:endParaRPr lang="de-DE" sz="1200" dirty="0">
              <a:solidFill>
                <a:schemeClr val="tx2"/>
              </a:solidFill>
            </a:endParaRPr>
          </a:p>
          <a:p>
            <a:pPr marL="0" indent="0">
              <a:buNone/>
              <a:defRPr/>
            </a:pPr>
            <a:r>
              <a:rPr lang="de-DE" sz="1200" dirty="0">
                <a:solidFill>
                  <a:schemeClr val="tx2"/>
                </a:solidFill>
              </a:rPr>
              <a:t>(2) Die Hauptsatzung bestimmt, welche Formen zur eigenständigen Mitwirkung von Kindern und Jugendlichen in der Gemeinde geschaffen werden. Kinder und Jugendliche sind an der Entwicklung der Formen angemessen zu beteiligen.</a:t>
            </a:r>
          </a:p>
          <a:p>
            <a:pPr>
              <a:defRPr/>
            </a:pPr>
            <a:endParaRPr lang="de-DE" sz="1200" dirty="0">
              <a:solidFill>
                <a:schemeClr val="tx2"/>
              </a:solidFill>
            </a:endParaRPr>
          </a:p>
          <a:p>
            <a:pPr marL="0" indent="0">
              <a:buNone/>
              <a:defRPr/>
            </a:pPr>
            <a:r>
              <a:rPr lang="de-DE" sz="1200" dirty="0">
                <a:solidFill>
                  <a:schemeClr val="tx2"/>
                </a:solidFill>
              </a:rPr>
              <a:t>(3) Die Gemeindevertretung kann einen Beauftragten für Angelegenheiten von Kindern und Jugendlichen benennen…</a:t>
            </a:r>
          </a:p>
          <a:p>
            <a:pPr>
              <a:defRPr/>
            </a:pPr>
            <a:endParaRPr lang="de-DE" sz="1200" dirty="0">
              <a:solidFill>
                <a:schemeClr val="tx2"/>
              </a:solidFill>
            </a:endParaRPr>
          </a:p>
          <a:p>
            <a:pPr marL="0" indent="0">
              <a:buNone/>
              <a:defRPr/>
            </a:pPr>
            <a:r>
              <a:rPr lang="de-DE" sz="1200" dirty="0">
                <a:solidFill>
                  <a:schemeClr val="tx2"/>
                </a:solidFill>
              </a:rPr>
              <a:t>(4) Bei der Durchführung von Planungen und Vorhaben, die die Interessen von Kindern und Jugendlichen berühren, soll die Gemeinde in geeigneter Weise vermerken, wie sie die Beteiligung nach Absatz 1 durchgeführt hat.</a:t>
            </a:r>
            <a:endParaRPr lang="de-DE" altLang="de-DE" sz="1200" dirty="0">
              <a:solidFill>
                <a:schemeClr val="tx2"/>
              </a:solidFill>
              <a:latin typeface="+mn-lt"/>
              <a:ea typeface="Batang" pitchFamily="18" charset="-127"/>
              <a:cs typeface="Arial" panose="020B0604020202020204" pitchFamily="34" charset="0"/>
            </a:endParaRPr>
          </a:p>
        </p:txBody>
      </p:sp>
    </p:spTree>
    <p:extLst>
      <p:ext uri="{BB962C8B-B14F-4D97-AF65-F5344CB8AC3E}">
        <p14:creationId xmlns:p14="http://schemas.microsoft.com/office/powerpoint/2010/main" val="700998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a:extLst>
              <a:ext uri="{FF2B5EF4-FFF2-40B4-BE49-F238E27FC236}">
                <a16:creationId xmlns:a16="http://schemas.microsoft.com/office/drawing/2014/main" id="{2C5BAB02-3103-40E5-8CF4-C0E0D623E67C}"/>
              </a:ext>
            </a:extLst>
          </p:cNvPr>
          <p:cNvSpPr>
            <a:spLocks noChangeArrowheads="1"/>
          </p:cNvSpPr>
          <p:nvPr/>
        </p:nvSpPr>
        <p:spPr bwMode="auto">
          <a:xfrm>
            <a:off x="1084262" y="375443"/>
            <a:ext cx="10155237" cy="899319"/>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endParaRPr lang="de-DE" altLang="de-DE" sz="1800"/>
          </a:p>
        </p:txBody>
      </p:sp>
      <p:sp>
        <p:nvSpPr>
          <p:cNvPr id="69637" name="Rectangle 5">
            <a:extLst>
              <a:ext uri="{FF2B5EF4-FFF2-40B4-BE49-F238E27FC236}">
                <a16:creationId xmlns:a16="http://schemas.microsoft.com/office/drawing/2014/main" id="{3C0BDD38-3BFB-44F8-8281-FB932F859E94}"/>
              </a:ext>
            </a:extLst>
          </p:cNvPr>
          <p:cNvSpPr>
            <a:spLocks noChangeArrowheads="1"/>
          </p:cNvSpPr>
          <p:nvPr/>
        </p:nvSpPr>
        <p:spPr bwMode="auto">
          <a:xfrm>
            <a:off x="1084263" y="377408"/>
            <a:ext cx="10155237" cy="891006"/>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lstStyle/>
          <a:p>
            <a:pPr algn="ctr">
              <a:defRPr/>
            </a:pPr>
            <a:r>
              <a:rPr lang="de-DE" sz="2000" b="1" dirty="0">
                <a:solidFill>
                  <a:schemeClr val="tx2"/>
                </a:solidFill>
                <a:latin typeface="Arial" pitchFamily="34" charset="0"/>
                <a:ea typeface="Batang" pitchFamily="18" charset="-127"/>
                <a:cs typeface="Arial" panose="020B0604020202020204" pitchFamily="34" charset="0"/>
              </a:rPr>
              <a:t> </a:t>
            </a:r>
            <a:r>
              <a:rPr lang="de-DE" sz="2000" b="1" dirty="0">
                <a:solidFill>
                  <a:schemeClr val="tx2">
                    <a:lumMod val="75000"/>
                  </a:schemeClr>
                </a:solidFill>
                <a:latin typeface="Arial" pitchFamily="34" charset="0"/>
                <a:ea typeface="Batang" pitchFamily="18" charset="-127"/>
                <a:cs typeface="Arial" panose="020B0604020202020204" pitchFamily="34" charset="0"/>
              </a:rPr>
              <a:t>R</a:t>
            </a:r>
            <a:r>
              <a:rPr lang="de-DE" sz="2000" b="1" dirty="0">
                <a:solidFill>
                  <a:schemeClr val="tx2">
                    <a:lumMod val="75000"/>
                  </a:schemeClr>
                </a:solidFill>
                <a:ea typeface="Batang" pitchFamily="18" charset="-127"/>
                <a:cs typeface="Arial" panose="020B0604020202020204" pitchFamily="34" charset="0"/>
              </a:rPr>
              <a:t>egionale Beispiele für „Civic Education“</a:t>
            </a:r>
            <a:endParaRPr lang="de-DE" sz="2000" b="1" dirty="0">
              <a:solidFill>
                <a:schemeClr val="tx2">
                  <a:lumMod val="75000"/>
                </a:schemeClr>
              </a:solidFill>
              <a:cs typeface="Arial" panose="020B0604020202020204" pitchFamily="34" charset="0"/>
            </a:endParaRPr>
          </a:p>
        </p:txBody>
      </p:sp>
      <p:sp>
        <p:nvSpPr>
          <p:cNvPr id="461830" name="Rectangle 6">
            <a:extLst>
              <a:ext uri="{FF2B5EF4-FFF2-40B4-BE49-F238E27FC236}">
                <a16:creationId xmlns:a16="http://schemas.microsoft.com/office/drawing/2014/main" id="{4DC975FA-8B44-4F16-9329-99A66C8B2CD7}"/>
              </a:ext>
            </a:extLst>
          </p:cNvPr>
          <p:cNvSpPr>
            <a:spLocks noChangeArrowheads="1"/>
          </p:cNvSpPr>
          <p:nvPr/>
        </p:nvSpPr>
        <p:spPr bwMode="auto">
          <a:xfrm>
            <a:off x="1981200" y="6243638"/>
            <a:ext cx="2133600" cy="457200"/>
          </a:xfrm>
          <a:prstGeom prst="rect">
            <a:avLst/>
          </a:prstGeom>
          <a:noFill/>
          <a:ln w="9525">
            <a:noFill/>
            <a:miter lim="800000"/>
            <a:headEnd/>
            <a:tailEnd/>
          </a:ln>
          <a:effectLst/>
        </p:spPr>
        <p:txBody>
          <a:bodyPr anchor="b"/>
          <a:lstStyle/>
          <a:p>
            <a:pPr>
              <a:defRPr/>
            </a:pPr>
            <a:endParaRPr lang="de-DE" sz="1200">
              <a:effectLst>
                <a:outerShdw blurRad="38100" dist="38100" dir="2700000" algn="tl">
                  <a:srgbClr val="FFFFFF"/>
                </a:outerShdw>
              </a:effectLst>
              <a:latin typeface="Arial" charset="0"/>
            </a:endParaRPr>
          </a:p>
        </p:txBody>
      </p:sp>
      <p:sp>
        <p:nvSpPr>
          <p:cNvPr id="461831" name="Rectangle 7">
            <a:extLst>
              <a:ext uri="{FF2B5EF4-FFF2-40B4-BE49-F238E27FC236}">
                <a16:creationId xmlns:a16="http://schemas.microsoft.com/office/drawing/2014/main" id="{7D3B8407-6BC7-4F11-8744-68B97F8A0C33}"/>
              </a:ext>
            </a:extLst>
          </p:cNvPr>
          <p:cNvSpPr>
            <a:spLocks noChangeArrowheads="1"/>
          </p:cNvSpPr>
          <p:nvPr/>
        </p:nvSpPr>
        <p:spPr bwMode="auto">
          <a:xfrm>
            <a:off x="8077200" y="6243638"/>
            <a:ext cx="2133600" cy="457200"/>
          </a:xfrm>
          <a:prstGeom prst="rect">
            <a:avLst/>
          </a:prstGeom>
          <a:noFill/>
          <a:ln w="9525">
            <a:noFill/>
            <a:miter lim="800000"/>
            <a:headEnd/>
            <a:tailEnd/>
          </a:ln>
          <a:effectLst/>
        </p:spPr>
        <p:txBody>
          <a:bodyPr anchor="b"/>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defRPr/>
            </a:pPr>
            <a:fld id="{8759036D-C072-4C42-B2F2-2EF1D29A0C9E}" type="slidenum">
              <a:rPr lang="de-DE" altLang="de-DE" sz="800">
                <a:effectLst>
                  <a:outerShdw blurRad="38100" dist="38100" dir="2700000" algn="tl">
                    <a:srgbClr val="C0C0C0"/>
                  </a:outerShdw>
                </a:effectLst>
                <a:latin typeface="GillSans Light" pitchFamily="34" charset="0"/>
              </a:rPr>
              <a:pPr algn="r" eaLnBrk="1" hangingPunct="1">
                <a:spcBef>
                  <a:spcPct val="0"/>
                </a:spcBef>
                <a:buFontTx/>
                <a:buNone/>
                <a:defRPr/>
              </a:pPr>
              <a:t>15</a:t>
            </a:fld>
            <a:endParaRPr lang="de-DE" altLang="de-DE" sz="800">
              <a:effectLst>
                <a:outerShdw blurRad="38100" dist="38100" dir="2700000" algn="tl">
                  <a:srgbClr val="C0C0C0"/>
                </a:outerShdw>
              </a:effectLst>
              <a:latin typeface="GillSans Light" pitchFamily="34" charset="0"/>
            </a:endParaRPr>
          </a:p>
        </p:txBody>
      </p:sp>
      <p:sp>
        <p:nvSpPr>
          <p:cNvPr id="11270" name="Rectangle 8">
            <a:extLst>
              <a:ext uri="{FF2B5EF4-FFF2-40B4-BE49-F238E27FC236}">
                <a16:creationId xmlns:a16="http://schemas.microsoft.com/office/drawing/2014/main" id="{82DAFA0A-0694-46A5-872B-9BCE47D3AD3D}"/>
              </a:ext>
            </a:extLst>
          </p:cNvPr>
          <p:cNvSpPr>
            <a:spLocks noChangeArrowheads="1"/>
          </p:cNvSpPr>
          <p:nvPr/>
        </p:nvSpPr>
        <p:spPr bwMode="auto">
          <a:xfrm>
            <a:off x="1524000" y="1428750"/>
            <a:ext cx="883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de-DE" altLang="de-DE" sz="5400" b="1"/>
          </a:p>
        </p:txBody>
      </p:sp>
      <p:sp>
        <p:nvSpPr>
          <p:cNvPr id="11271" name="Rectangle 10">
            <a:extLst>
              <a:ext uri="{FF2B5EF4-FFF2-40B4-BE49-F238E27FC236}">
                <a16:creationId xmlns:a16="http://schemas.microsoft.com/office/drawing/2014/main" id="{381329C5-64F1-497B-B88C-E4E6B3C1C7F9}"/>
              </a:ext>
            </a:extLst>
          </p:cNvPr>
          <p:cNvSpPr>
            <a:spLocks noChangeArrowheads="1"/>
          </p:cNvSpPr>
          <p:nvPr/>
        </p:nvSpPr>
        <p:spPr bwMode="auto">
          <a:xfrm>
            <a:off x="1631951" y="1498600"/>
            <a:ext cx="9059863"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de-DE" altLang="de-DE" sz="1000">
              <a:solidFill>
                <a:schemeClr val="tx2"/>
              </a:solidFill>
              <a:latin typeface="Arial" panose="020B0604020202020204" pitchFamily="34" charset="0"/>
              <a:ea typeface="Batang" panose="02030600000101010101" pitchFamily="18" charset="-127"/>
              <a:cs typeface="Arial" panose="020B0604020202020204" pitchFamily="34" charset="0"/>
            </a:endParaRPr>
          </a:p>
          <a:p>
            <a:pPr eaLnBrk="1" hangingPunct="1">
              <a:spcBef>
                <a:spcPct val="0"/>
              </a:spcBef>
              <a:buFontTx/>
              <a:buNone/>
            </a:pPr>
            <a:r>
              <a:rPr lang="de-DE" altLang="de-DE" sz="2000">
                <a:solidFill>
                  <a:schemeClr val="tx2"/>
                </a:solidFill>
                <a:latin typeface="Arial" panose="020B0604020202020204" pitchFamily="34" charset="0"/>
                <a:ea typeface="Batang" panose="02030600000101010101" pitchFamily="18" charset="-127"/>
                <a:cs typeface="Arial" panose="020B0604020202020204" pitchFamily="34" charset="0"/>
              </a:rPr>
              <a:t>	</a:t>
            </a:r>
          </a:p>
          <a:p>
            <a:pPr eaLnBrk="1" hangingPunct="1">
              <a:spcBef>
                <a:spcPct val="0"/>
              </a:spcBef>
              <a:buFontTx/>
              <a:buNone/>
            </a:pPr>
            <a:endParaRPr lang="de-DE" altLang="de-DE" sz="2000">
              <a:solidFill>
                <a:schemeClr val="tx2"/>
              </a:solidFill>
              <a:latin typeface="Arial" panose="020B0604020202020204" pitchFamily="34" charset="0"/>
              <a:ea typeface="Batang" panose="02030600000101010101" pitchFamily="18" charset="-127"/>
              <a:cs typeface="Arial" panose="020B0604020202020204" pitchFamily="34" charset="0"/>
            </a:endParaRPr>
          </a:p>
          <a:p>
            <a:pPr eaLnBrk="1" hangingPunct="1">
              <a:spcBef>
                <a:spcPct val="0"/>
              </a:spcBef>
              <a:buFontTx/>
              <a:buNone/>
            </a:pPr>
            <a:endParaRPr lang="de-DE" altLang="de-DE" sz="2000">
              <a:solidFill>
                <a:schemeClr val="tx2"/>
              </a:solidFill>
              <a:latin typeface="Arial" panose="020B0604020202020204" pitchFamily="34" charset="0"/>
              <a:ea typeface="Batang" panose="02030600000101010101" pitchFamily="18" charset="-127"/>
              <a:cs typeface="Arial" panose="020B0604020202020204" pitchFamily="34" charset="0"/>
            </a:endParaRPr>
          </a:p>
          <a:p>
            <a:pPr eaLnBrk="1" hangingPunct="1">
              <a:spcBef>
                <a:spcPct val="0"/>
              </a:spcBef>
              <a:buFontTx/>
              <a:buNone/>
            </a:pPr>
            <a:endParaRPr lang="de-DE" altLang="de-DE" sz="2000">
              <a:solidFill>
                <a:schemeClr val="tx2"/>
              </a:solidFill>
              <a:latin typeface="Arial" panose="020B0604020202020204" pitchFamily="34" charset="0"/>
              <a:ea typeface="Batang" panose="02030600000101010101" pitchFamily="18" charset="-127"/>
              <a:cs typeface="Arial" panose="020B0604020202020204" pitchFamily="34" charset="0"/>
            </a:endParaRPr>
          </a:p>
          <a:p>
            <a:pPr eaLnBrk="1" hangingPunct="1">
              <a:spcBef>
                <a:spcPct val="0"/>
              </a:spcBef>
              <a:buFontTx/>
              <a:buNone/>
            </a:pPr>
            <a:endParaRPr lang="de-DE" altLang="de-DE" sz="2000">
              <a:solidFill>
                <a:schemeClr val="tx2"/>
              </a:solidFill>
              <a:latin typeface="Arial" panose="020B0604020202020204" pitchFamily="34" charset="0"/>
              <a:ea typeface="Batang" panose="02030600000101010101" pitchFamily="18" charset="-127"/>
              <a:cs typeface="Arial" panose="020B0604020202020204" pitchFamily="34" charset="0"/>
            </a:endParaRPr>
          </a:p>
          <a:p>
            <a:pPr eaLnBrk="1" hangingPunct="1">
              <a:spcBef>
                <a:spcPct val="0"/>
              </a:spcBef>
              <a:buFontTx/>
              <a:buNone/>
            </a:pPr>
            <a:endParaRPr lang="de-DE" altLang="de-DE" sz="2000">
              <a:solidFill>
                <a:schemeClr val="tx2"/>
              </a:solidFill>
              <a:latin typeface="Arial" panose="020B0604020202020204" pitchFamily="34" charset="0"/>
              <a:ea typeface="Batang" panose="02030600000101010101" pitchFamily="18" charset="-127"/>
              <a:cs typeface="Arial" panose="020B0604020202020204" pitchFamily="34" charset="0"/>
            </a:endParaRPr>
          </a:p>
          <a:p>
            <a:pPr eaLnBrk="1" hangingPunct="1">
              <a:spcBef>
                <a:spcPct val="0"/>
              </a:spcBef>
              <a:buFontTx/>
              <a:buNone/>
            </a:pPr>
            <a:endParaRPr lang="de-DE" altLang="de-DE" sz="2000">
              <a:solidFill>
                <a:schemeClr val="tx2"/>
              </a:solidFill>
              <a:latin typeface="Arial" panose="020B0604020202020204" pitchFamily="34" charset="0"/>
              <a:ea typeface="Batang" panose="02030600000101010101" pitchFamily="18" charset="-127"/>
              <a:cs typeface="Arial" panose="020B0604020202020204" pitchFamily="34" charset="0"/>
            </a:endParaRPr>
          </a:p>
          <a:p>
            <a:pPr eaLnBrk="1" hangingPunct="1">
              <a:spcBef>
                <a:spcPct val="0"/>
              </a:spcBef>
              <a:buFontTx/>
              <a:buNone/>
            </a:pPr>
            <a:endParaRPr lang="de-DE" altLang="de-DE" sz="2000">
              <a:solidFill>
                <a:schemeClr val="tx2"/>
              </a:solidFill>
              <a:latin typeface="Arial" panose="020B0604020202020204" pitchFamily="34" charset="0"/>
              <a:ea typeface="Batang" panose="02030600000101010101" pitchFamily="18" charset="-127"/>
              <a:cs typeface="Arial" panose="020B0604020202020204" pitchFamily="34" charset="0"/>
            </a:endParaRPr>
          </a:p>
          <a:p>
            <a:pPr eaLnBrk="1" hangingPunct="1">
              <a:spcBef>
                <a:spcPct val="0"/>
              </a:spcBef>
              <a:buFontTx/>
              <a:buNone/>
            </a:pPr>
            <a:endParaRPr lang="de-DE" altLang="de-DE" sz="2000">
              <a:solidFill>
                <a:schemeClr val="tx2"/>
              </a:solidFill>
              <a:latin typeface="Arial" panose="020B0604020202020204" pitchFamily="34" charset="0"/>
              <a:ea typeface="Batang" panose="02030600000101010101" pitchFamily="18" charset="-127"/>
              <a:cs typeface="Arial" panose="020B0604020202020204" pitchFamily="34" charset="0"/>
            </a:endParaRPr>
          </a:p>
          <a:p>
            <a:pPr eaLnBrk="1" hangingPunct="1">
              <a:spcBef>
                <a:spcPct val="0"/>
              </a:spcBef>
              <a:buFontTx/>
              <a:buNone/>
            </a:pPr>
            <a:endParaRPr lang="de-DE" altLang="de-DE" sz="2000">
              <a:solidFill>
                <a:schemeClr val="tx2"/>
              </a:solidFill>
              <a:latin typeface="Arial" panose="020B0604020202020204" pitchFamily="34" charset="0"/>
              <a:ea typeface="Batang" panose="02030600000101010101" pitchFamily="18" charset="-127"/>
              <a:cs typeface="Arial" panose="020B0604020202020204" pitchFamily="34" charset="0"/>
            </a:endParaRPr>
          </a:p>
          <a:p>
            <a:pPr eaLnBrk="1" hangingPunct="1">
              <a:spcBef>
                <a:spcPct val="0"/>
              </a:spcBef>
              <a:buFontTx/>
              <a:buNone/>
            </a:pPr>
            <a:endParaRPr lang="de-DE" altLang="de-DE" sz="2000">
              <a:solidFill>
                <a:schemeClr val="tx2"/>
              </a:solidFill>
              <a:latin typeface="Arial" panose="020B0604020202020204" pitchFamily="34" charset="0"/>
              <a:ea typeface="Batang" panose="02030600000101010101" pitchFamily="18" charset="-127"/>
              <a:cs typeface="Arial" panose="020B0604020202020204" pitchFamily="34" charset="0"/>
            </a:endParaRPr>
          </a:p>
          <a:p>
            <a:pPr eaLnBrk="1" hangingPunct="1">
              <a:spcBef>
                <a:spcPct val="0"/>
              </a:spcBef>
              <a:buFontTx/>
              <a:buNone/>
            </a:pPr>
            <a:endParaRPr lang="de-DE" altLang="de-DE" sz="2000">
              <a:solidFill>
                <a:schemeClr val="tx2"/>
              </a:solidFill>
              <a:latin typeface="Arial" panose="020B0604020202020204" pitchFamily="34" charset="0"/>
              <a:ea typeface="Batang" panose="02030600000101010101" pitchFamily="18" charset="-127"/>
              <a:cs typeface="Arial" panose="020B0604020202020204" pitchFamily="34" charset="0"/>
            </a:endParaRPr>
          </a:p>
          <a:p>
            <a:pPr eaLnBrk="1" hangingPunct="1">
              <a:spcBef>
                <a:spcPct val="0"/>
              </a:spcBef>
              <a:buFontTx/>
              <a:buNone/>
            </a:pPr>
            <a:endParaRPr lang="de-DE" altLang="de-DE" sz="2000">
              <a:solidFill>
                <a:schemeClr val="tx2"/>
              </a:solidFill>
              <a:latin typeface="Arial" panose="020B0604020202020204" pitchFamily="34" charset="0"/>
              <a:ea typeface="Batang" panose="02030600000101010101" pitchFamily="18" charset="-127"/>
              <a:cs typeface="Arial" panose="020B0604020202020204" pitchFamily="34" charset="0"/>
            </a:endParaRPr>
          </a:p>
          <a:p>
            <a:pPr eaLnBrk="1" hangingPunct="1">
              <a:spcBef>
                <a:spcPct val="0"/>
              </a:spcBef>
              <a:buFontTx/>
              <a:buNone/>
            </a:pPr>
            <a:endParaRPr lang="de-DE" altLang="de-DE" sz="2000">
              <a:solidFill>
                <a:schemeClr val="tx2"/>
              </a:solidFill>
              <a:latin typeface="Arial" panose="020B0604020202020204" pitchFamily="34" charset="0"/>
              <a:ea typeface="Batang" panose="02030600000101010101" pitchFamily="18" charset="-127"/>
              <a:cs typeface="Arial" panose="020B0604020202020204" pitchFamily="34" charset="0"/>
            </a:endParaRPr>
          </a:p>
          <a:p>
            <a:pPr eaLnBrk="1" hangingPunct="1">
              <a:spcBef>
                <a:spcPct val="0"/>
              </a:spcBef>
              <a:buFontTx/>
              <a:buNone/>
            </a:pPr>
            <a:r>
              <a:rPr lang="de-DE" altLang="de-DE" sz="1600">
                <a:solidFill>
                  <a:schemeClr val="tx2"/>
                </a:solidFill>
                <a:latin typeface="Arial" panose="020B0604020202020204" pitchFamily="34" charset="0"/>
                <a:ea typeface="Batang" panose="02030600000101010101" pitchFamily="18" charset="-127"/>
                <a:cs typeface="Arial" panose="020B0604020202020204" pitchFamily="34" charset="0"/>
              </a:rPr>
              <a:t>           </a:t>
            </a:r>
          </a:p>
          <a:p>
            <a:pPr eaLnBrk="1" hangingPunct="1">
              <a:spcBef>
                <a:spcPct val="0"/>
              </a:spcBef>
              <a:buFontTx/>
              <a:buNone/>
            </a:pPr>
            <a:r>
              <a:rPr lang="de-DE" altLang="de-DE" sz="1600">
                <a:solidFill>
                  <a:schemeClr val="tx2"/>
                </a:solidFill>
                <a:latin typeface="Arial" panose="020B0604020202020204" pitchFamily="34" charset="0"/>
                <a:ea typeface="Batang" panose="02030600000101010101" pitchFamily="18" charset="-127"/>
                <a:cs typeface="Arial" panose="020B0604020202020204" pitchFamily="34" charset="0"/>
              </a:rPr>
              <a:t> 	</a:t>
            </a:r>
            <a:endParaRPr lang="de-DE" altLang="de-DE" sz="1800">
              <a:solidFill>
                <a:schemeClr val="tx2"/>
              </a:solidFill>
              <a:latin typeface="Arial" panose="020B0604020202020204" pitchFamily="34" charset="0"/>
              <a:ea typeface="Batang" panose="02030600000101010101" pitchFamily="18" charset="-127"/>
              <a:cs typeface="Arial" panose="020B0604020202020204" pitchFamily="34" charset="0"/>
              <a:sym typeface="Symbol" panose="05050102010706020507" pitchFamily="18" charset="2"/>
            </a:endParaRPr>
          </a:p>
        </p:txBody>
      </p:sp>
      <p:pic>
        <p:nvPicPr>
          <p:cNvPr id="11272" name="Picture 16" descr="http://www.raa-berlin.de/RaaNeu2010/Picture/RAA-Logo%20Berlin4cZ.jpg">
            <a:hlinkClick r:id="rId3"/>
            <a:extLst>
              <a:ext uri="{FF2B5EF4-FFF2-40B4-BE49-F238E27FC236}">
                <a16:creationId xmlns:a16="http://schemas.microsoft.com/office/drawing/2014/main" id="{2D8E93CF-4D45-4444-9D1B-3DB2E39D7D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4726" y="4724401"/>
            <a:ext cx="1501775"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12">
            <a:hlinkClick r:id="rId5"/>
            <a:extLst>
              <a:ext uri="{FF2B5EF4-FFF2-40B4-BE49-F238E27FC236}">
                <a16:creationId xmlns:a16="http://schemas.microsoft.com/office/drawing/2014/main" id="{663A7F70-3033-429E-AF2B-9A889B5084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4264" y="3155533"/>
            <a:ext cx="2427288" cy="227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6" name="Grafik 1">
            <a:hlinkClick r:id="rId7"/>
            <a:extLst>
              <a:ext uri="{FF2B5EF4-FFF2-40B4-BE49-F238E27FC236}">
                <a16:creationId xmlns:a16="http://schemas.microsoft.com/office/drawing/2014/main" id="{5B82E9EC-4298-43DA-9CEC-56D18D26F3A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05325" y="4470401"/>
            <a:ext cx="318135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Grafik 2">
            <a:hlinkClick r:id="rId9"/>
            <a:extLst>
              <a:ext uri="{FF2B5EF4-FFF2-40B4-BE49-F238E27FC236}">
                <a16:creationId xmlns:a16="http://schemas.microsoft.com/office/drawing/2014/main" id="{0C82FB6B-26F6-41E2-8FB1-3F94E2220F2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831138" y="1885950"/>
            <a:ext cx="3408363"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8" name="Grafik 1">
            <a:extLst>
              <a:ext uri="{FF2B5EF4-FFF2-40B4-BE49-F238E27FC236}">
                <a16:creationId xmlns:a16="http://schemas.microsoft.com/office/drawing/2014/main" id="{050F451A-06A7-469B-8C2A-D23BD34BCD88}"/>
              </a:ext>
            </a:extLst>
          </p:cNvPr>
          <p:cNvPicPr>
            <a:picLocks noChangeAspect="1"/>
          </p:cNvPicPr>
          <p:nvPr/>
        </p:nvPicPr>
        <p:blipFill>
          <a:blip r:embed="rId11">
            <a:extLst>
              <a:ext uri="{28A0092B-C50C-407E-A947-70E740481C1C}">
                <a14:useLocalDpi xmlns:a14="http://schemas.microsoft.com/office/drawing/2010/main" val="0"/>
              </a:ext>
            </a:extLst>
          </a:blip>
          <a:srcRect l="26341" t="16454" r="25256" b="52475"/>
          <a:stretch>
            <a:fillRect/>
          </a:stretch>
        </p:blipFill>
        <p:spPr bwMode="auto">
          <a:xfrm>
            <a:off x="3875882" y="2564729"/>
            <a:ext cx="35909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ußzeilenplatzhalter 1">
            <a:extLst>
              <a:ext uri="{FF2B5EF4-FFF2-40B4-BE49-F238E27FC236}">
                <a16:creationId xmlns:a16="http://schemas.microsoft.com/office/drawing/2014/main" id="{36A500E5-6345-4DAB-A0EE-5FAE2D74156E}"/>
              </a:ext>
            </a:extLst>
          </p:cNvPr>
          <p:cNvSpPr>
            <a:spLocks noGrp="1"/>
          </p:cNvSpPr>
          <p:nvPr>
            <p:ph type="ftr" sz="quarter" idx="11"/>
          </p:nvPr>
        </p:nvSpPr>
        <p:spPr/>
        <p:txBody>
          <a:bodyPr/>
          <a:lstStyle/>
          <a:p>
            <a:r>
              <a:rPr lang="en-US"/>
              <a:t>NEY (BTU) für SPI</a:t>
            </a:r>
            <a:endParaRPr lang="en-US" dirty="0"/>
          </a:p>
        </p:txBody>
      </p:sp>
      <p:sp>
        <p:nvSpPr>
          <p:cNvPr id="3" name="Foliennummernplatzhalter 2">
            <a:extLst>
              <a:ext uri="{FF2B5EF4-FFF2-40B4-BE49-F238E27FC236}">
                <a16:creationId xmlns:a16="http://schemas.microsoft.com/office/drawing/2014/main" id="{2A79146B-996D-4182-8F43-9F26FB571270}"/>
              </a:ext>
            </a:extLst>
          </p:cNvPr>
          <p:cNvSpPr>
            <a:spLocks noGrp="1"/>
          </p:cNvSpPr>
          <p:nvPr>
            <p:ph type="sldNum" sz="quarter" idx="12"/>
          </p:nvPr>
        </p:nvSpPr>
        <p:spPr/>
        <p:txBody>
          <a:bodyPr/>
          <a:lstStyle/>
          <a:p>
            <a:fld id="{8A7A6979-0714-4377-B894-6BE4C2D6E202}" type="slidenum">
              <a:rPr lang="en-US" smtClean="0"/>
              <a:pPr/>
              <a:t>15</a:t>
            </a:fld>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21">
            <a:extLst>
              <a:ext uri="{FF2B5EF4-FFF2-40B4-BE49-F238E27FC236}">
                <a16:creationId xmlns:a16="http://schemas.microsoft.com/office/drawing/2014/main" id="{24C4E827-1DF8-4533-A726-399E08575C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637" r="60741" b="45181"/>
          <a:stretch>
            <a:fillRect/>
          </a:stretch>
        </p:blipFill>
        <p:spPr bwMode="auto">
          <a:xfrm>
            <a:off x="1927226" y="1338263"/>
            <a:ext cx="2106613" cy="136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3">
            <a:extLst>
              <a:ext uri="{FF2B5EF4-FFF2-40B4-BE49-F238E27FC236}">
                <a16:creationId xmlns:a16="http://schemas.microsoft.com/office/drawing/2014/main" id="{019CC5D9-7E35-49D4-A8E4-4F8BC79325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4778" t="6541" b="18692"/>
          <a:stretch>
            <a:fillRect/>
          </a:stretch>
        </p:blipFill>
        <p:spPr bwMode="auto">
          <a:xfrm>
            <a:off x="1798638" y="215900"/>
            <a:ext cx="27860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Rectangle 1034">
            <a:extLst>
              <a:ext uri="{FF2B5EF4-FFF2-40B4-BE49-F238E27FC236}">
                <a16:creationId xmlns:a16="http://schemas.microsoft.com/office/drawing/2014/main" id="{51B17BC2-74CF-492F-8CBF-CB116251DB18}"/>
              </a:ext>
            </a:extLst>
          </p:cNvPr>
          <p:cNvSpPr>
            <a:spLocks noChangeArrowheads="1"/>
          </p:cNvSpPr>
          <p:nvPr/>
        </p:nvSpPr>
        <p:spPr bwMode="auto">
          <a:xfrm>
            <a:off x="6307138" y="4141788"/>
            <a:ext cx="4184650" cy="1066800"/>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r>
              <a:rPr lang="de-DE" altLang="de-DE" sz="2000" b="1" dirty="0">
                <a:solidFill>
                  <a:schemeClr val="accent2"/>
                </a:solidFill>
                <a:cs typeface="Arial" charset="0"/>
              </a:rPr>
              <a:t>Bundesfreiwilligendienst </a:t>
            </a:r>
          </a:p>
          <a:p>
            <a:pPr algn="ctr" eaLnBrk="1" hangingPunct="1">
              <a:spcBef>
                <a:spcPct val="0"/>
              </a:spcBef>
              <a:buFontTx/>
              <a:buNone/>
              <a:defRPr/>
            </a:pPr>
            <a:r>
              <a:rPr lang="de-DE" altLang="de-DE" sz="900" dirty="0">
                <a:solidFill>
                  <a:schemeClr val="accent2"/>
                </a:solidFill>
              </a:rPr>
              <a:t>Bundesamt für Familie und zivilgesellschaftliche Aufgaben</a:t>
            </a:r>
            <a:endParaRPr lang="de-DE" altLang="de-DE" sz="900" b="1" dirty="0">
              <a:solidFill>
                <a:schemeClr val="accent2"/>
              </a:solidFill>
              <a:cs typeface="Arial" charset="0"/>
            </a:endParaRPr>
          </a:p>
        </p:txBody>
      </p:sp>
      <p:sp>
        <p:nvSpPr>
          <p:cNvPr id="14344" name="Oval 1037">
            <a:extLst>
              <a:ext uri="{FF2B5EF4-FFF2-40B4-BE49-F238E27FC236}">
                <a16:creationId xmlns:a16="http://schemas.microsoft.com/office/drawing/2014/main" id="{4991501B-2BAE-400B-A5EA-972F3582D199}"/>
              </a:ext>
            </a:extLst>
          </p:cNvPr>
          <p:cNvSpPr>
            <a:spLocks noChangeArrowheads="1"/>
          </p:cNvSpPr>
          <p:nvPr/>
        </p:nvSpPr>
        <p:spPr bwMode="auto">
          <a:xfrm>
            <a:off x="6024563" y="2632076"/>
            <a:ext cx="2374900" cy="1298575"/>
          </a:xfrm>
          <a:prstGeom prst="ellipse">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r>
              <a:rPr lang="de-DE" altLang="de-DE" sz="2000" b="1" dirty="0">
                <a:solidFill>
                  <a:schemeClr val="accent2"/>
                </a:solidFill>
                <a:cs typeface="Arial" charset="0"/>
              </a:rPr>
              <a:t>„anderer Dienst</a:t>
            </a:r>
          </a:p>
          <a:p>
            <a:pPr algn="ctr" eaLnBrk="1" hangingPunct="1">
              <a:spcBef>
                <a:spcPct val="0"/>
              </a:spcBef>
              <a:buFontTx/>
              <a:buNone/>
              <a:defRPr/>
            </a:pPr>
            <a:r>
              <a:rPr lang="de-DE" altLang="de-DE" sz="2000" b="1" dirty="0">
                <a:solidFill>
                  <a:schemeClr val="accent2"/>
                </a:solidFill>
                <a:cs typeface="Arial" charset="0"/>
              </a:rPr>
              <a:t> im Ausland“ </a:t>
            </a:r>
            <a:r>
              <a:rPr lang="de-DE" altLang="de-DE" sz="2000" b="1" dirty="0" err="1">
                <a:solidFill>
                  <a:schemeClr val="accent2"/>
                </a:solidFill>
                <a:cs typeface="Arial" charset="0"/>
              </a:rPr>
              <a:t>ADiA</a:t>
            </a:r>
            <a:endParaRPr lang="de-DE" altLang="de-DE" sz="2000" b="1" dirty="0">
              <a:solidFill>
                <a:schemeClr val="accent2"/>
              </a:solidFill>
              <a:cs typeface="Arial" charset="0"/>
            </a:endParaRPr>
          </a:p>
        </p:txBody>
      </p:sp>
      <p:sp>
        <p:nvSpPr>
          <p:cNvPr id="14347" name="Rectangle 1034">
            <a:extLst>
              <a:ext uri="{FF2B5EF4-FFF2-40B4-BE49-F238E27FC236}">
                <a16:creationId xmlns:a16="http://schemas.microsoft.com/office/drawing/2014/main" id="{DAF963F1-20A5-47FD-AAC1-3EDBF9683F3D}"/>
              </a:ext>
            </a:extLst>
          </p:cNvPr>
          <p:cNvSpPr>
            <a:spLocks noChangeArrowheads="1"/>
          </p:cNvSpPr>
          <p:nvPr/>
        </p:nvSpPr>
        <p:spPr bwMode="auto">
          <a:xfrm>
            <a:off x="1927226" y="3403600"/>
            <a:ext cx="3636963" cy="106680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r>
              <a:rPr lang="de-DE" altLang="de-DE" sz="2000" b="1" dirty="0">
                <a:solidFill>
                  <a:schemeClr val="accent2"/>
                </a:solidFill>
                <a:cs typeface="Arial" charset="0"/>
              </a:rPr>
              <a:t>Jugendfreiwilligendienste</a:t>
            </a:r>
          </a:p>
          <a:p>
            <a:pPr algn="ctr" eaLnBrk="1" hangingPunct="1">
              <a:spcBef>
                <a:spcPct val="0"/>
              </a:spcBef>
              <a:buFontTx/>
              <a:buNone/>
              <a:defRPr/>
            </a:pPr>
            <a:r>
              <a:rPr lang="de-DE" altLang="de-DE" sz="2000" b="1" dirty="0">
                <a:solidFill>
                  <a:schemeClr val="accent2"/>
                </a:solidFill>
                <a:cs typeface="Arial" charset="0"/>
              </a:rPr>
              <a:t> </a:t>
            </a:r>
            <a:r>
              <a:rPr lang="de-DE" altLang="de-DE" sz="1000" b="1" dirty="0">
                <a:solidFill>
                  <a:schemeClr val="accent2"/>
                </a:solidFill>
                <a:cs typeface="Arial" charset="0"/>
              </a:rPr>
              <a:t>Land</a:t>
            </a:r>
          </a:p>
          <a:p>
            <a:pPr algn="ctr" eaLnBrk="1" hangingPunct="1">
              <a:spcBef>
                <a:spcPct val="0"/>
              </a:spcBef>
              <a:buFontTx/>
              <a:buNone/>
              <a:defRPr/>
            </a:pPr>
            <a:r>
              <a:rPr lang="de-DE" altLang="de-DE" sz="900" dirty="0">
                <a:solidFill>
                  <a:schemeClr val="accent2"/>
                </a:solidFill>
              </a:rPr>
              <a:t>Gesetz zur Förderung von Jugendfreiwilligendiensten (JFDG) </a:t>
            </a:r>
          </a:p>
          <a:p>
            <a:pPr algn="ctr" eaLnBrk="1" hangingPunct="1">
              <a:spcBef>
                <a:spcPct val="0"/>
              </a:spcBef>
              <a:buFontTx/>
              <a:buNone/>
              <a:defRPr/>
            </a:pPr>
            <a:r>
              <a:rPr lang="de-DE" altLang="de-DE" sz="800" dirty="0">
                <a:solidFill>
                  <a:schemeClr val="accent2"/>
                </a:solidFill>
              </a:rPr>
              <a:t>aus dem Jahr 2008 </a:t>
            </a:r>
            <a:endParaRPr lang="de-DE" altLang="de-DE" sz="800" b="1" dirty="0">
              <a:solidFill>
                <a:schemeClr val="accent2"/>
              </a:solidFill>
              <a:cs typeface="Arial" charset="0"/>
            </a:endParaRPr>
          </a:p>
        </p:txBody>
      </p:sp>
      <p:pic>
        <p:nvPicPr>
          <p:cNvPr id="23560" name="Picture 20" descr="Evangelische Freiwilligendienste">
            <a:extLst>
              <a:ext uri="{FF2B5EF4-FFF2-40B4-BE49-F238E27FC236}">
                <a16:creationId xmlns:a16="http://schemas.microsoft.com/office/drawing/2014/main" id="{8ABBD49A-C800-45DE-A68C-096A670B93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3451" y="2701926"/>
            <a:ext cx="21304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1" name="AutoShape 22" descr="Bildergebnis für logo ijgd">
            <a:extLst>
              <a:ext uri="{FF2B5EF4-FFF2-40B4-BE49-F238E27FC236}">
                <a16:creationId xmlns:a16="http://schemas.microsoft.com/office/drawing/2014/main" id="{DCBCD1A4-3E93-44F4-B2F3-4854F9B41818}"/>
              </a:ext>
            </a:extLst>
          </p:cNvPr>
          <p:cNvSpPr>
            <a:spLocks noChangeAspect="1" noChangeArrowheads="1"/>
          </p:cNvSpPr>
          <p:nvPr/>
        </p:nvSpPr>
        <p:spPr bwMode="auto">
          <a:xfrm>
            <a:off x="1679575" y="-411163"/>
            <a:ext cx="933450" cy="85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de-DE" altLang="de-DE" sz="1800"/>
          </a:p>
        </p:txBody>
      </p:sp>
      <p:pic>
        <p:nvPicPr>
          <p:cNvPr id="23562" name="Picture 2">
            <a:extLst>
              <a:ext uri="{FF2B5EF4-FFF2-40B4-BE49-F238E27FC236}">
                <a16:creationId xmlns:a16="http://schemas.microsoft.com/office/drawing/2014/main" id="{1A9770F3-1CFA-4416-85ED-D4E1723FF2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5476" y="350839"/>
            <a:ext cx="11350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3" name="Foliennummernplatzhalter 18">
            <a:extLst>
              <a:ext uri="{FF2B5EF4-FFF2-40B4-BE49-F238E27FC236}">
                <a16:creationId xmlns:a16="http://schemas.microsoft.com/office/drawing/2014/main" id="{40BAD5D2-0155-4FA0-8391-8C9046F3F57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3DF0C6F-DE59-484E-9294-A430027C71F9}" type="slidenum">
              <a:rPr lang="de-DE" altLang="de-DE" sz="1400"/>
              <a:pPr>
                <a:spcBef>
                  <a:spcPct val="0"/>
                </a:spcBef>
                <a:buFontTx/>
                <a:buNone/>
              </a:pPr>
              <a:t>16</a:t>
            </a:fld>
            <a:endParaRPr lang="de-DE" altLang="de-DE" sz="1400"/>
          </a:p>
        </p:txBody>
      </p:sp>
      <p:sp>
        <p:nvSpPr>
          <p:cNvPr id="19" name="Oval 1037">
            <a:extLst>
              <a:ext uri="{FF2B5EF4-FFF2-40B4-BE49-F238E27FC236}">
                <a16:creationId xmlns:a16="http://schemas.microsoft.com/office/drawing/2014/main" id="{B8EC442E-9227-4F4E-98AE-5FEA1FB406D0}"/>
              </a:ext>
            </a:extLst>
          </p:cNvPr>
          <p:cNvSpPr>
            <a:spLocks noChangeArrowheads="1"/>
          </p:cNvSpPr>
          <p:nvPr/>
        </p:nvSpPr>
        <p:spPr bwMode="auto">
          <a:xfrm>
            <a:off x="8982075" y="5030789"/>
            <a:ext cx="1314450" cy="693737"/>
          </a:xfrm>
          <a:prstGeom prst="ellipse">
            <a:avLst/>
          </a:prstGeom>
          <a:ln>
            <a:headEnd/>
            <a:tailEnd/>
          </a:ln>
        </p:spPr>
        <p:style>
          <a:lnRef idx="2">
            <a:schemeClr val="accent4"/>
          </a:lnRef>
          <a:fillRef idx="1">
            <a:schemeClr val="lt1"/>
          </a:fillRef>
          <a:effectRef idx="0">
            <a:schemeClr val="accent4"/>
          </a:effectRef>
          <a:fontRef idx="minor">
            <a:schemeClr val="dk1"/>
          </a:fontRef>
        </p:style>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r>
              <a:rPr lang="de-DE" altLang="de-DE" sz="1000" b="1" dirty="0">
                <a:solidFill>
                  <a:schemeClr val="accent2"/>
                </a:solidFill>
                <a:cs typeface="Arial" charset="0"/>
              </a:rPr>
              <a:t>mit Flüchtlingsbezug</a:t>
            </a:r>
          </a:p>
        </p:txBody>
      </p:sp>
      <p:pic>
        <p:nvPicPr>
          <p:cNvPr id="23565" name="Picture 19">
            <a:hlinkClick r:id="rId7"/>
            <a:extLst>
              <a:ext uri="{FF2B5EF4-FFF2-40B4-BE49-F238E27FC236}">
                <a16:creationId xmlns:a16="http://schemas.microsoft.com/office/drawing/2014/main" id="{9CB4B53D-8F20-44F9-A63B-7F4C361B80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879" t="17793" r="79893" b="56335"/>
          <a:stretch>
            <a:fillRect/>
          </a:stretch>
        </p:blipFill>
        <p:spPr bwMode="auto">
          <a:xfrm>
            <a:off x="3036889" y="5694363"/>
            <a:ext cx="91757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6" name="Picture 23" descr="https://www.ijfd-info.de/typo3conf/ext/bafza_templateset_v06_templates/Resources/Public/Images/Logo/logo.jpg">
            <a:extLst>
              <a:ext uri="{FF2B5EF4-FFF2-40B4-BE49-F238E27FC236}">
                <a16:creationId xmlns:a16="http://schemas.microsoft.com/office/drawing/2014/main" id="{9330C343-C932-46A3-B6EE-8B79B60425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57439" y="2468563"/>
            <a:ext cx="3233737"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7" name="Picture 24">
            <a:extLst>
              <a:ext uri="{FF2B5EF4-FFF2-40B4-BE49-F238E27FC236}">
                <a16:creationId xmlns:a16="http://schemas.microsoft.com/office/drawing/2014/main" id="{C2B52FC0-111C-4BD4-A7F1-580B5489E5D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17142" t="13609" r="13571"/>
          <a:stretch>
            <a:fillRect/>
          </a:stretch>
        </p:blipFill>
        <p:spPr bwMode="auto">
          <a:xfrm>
            <a:off x="7535863" y="350839"/>
            <a:ext cx="2895600"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8" name="Rechteck 1">
            <a:extLst>
              <a:ext uri="{FF2B5EF4-FFF2-40B4-BE49-F238E27FC236}">
                <a16:creationId xmlns:a16="http://schemas.microsoft.com/office/drawing/2014/main" id="{67380C65-96DD-4EC8-AECE-9C947144C1E4}"/>
              </a:ext>
            </a:extLst>
          </p:cNvPr>
          <p:cNvSpPr>
            <a:spLocks noChangeArrowheads="1"/>
          </p:cNvSpPr>
          <p:nvPr/>
        </p:nvSpPr>
        <p:spPr bwMode="auto">
          <a:xfrm>
            <a:off x="5041900" y="950914"/>
            <a:ext cx="23701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de-DE" sz="1200"/>
              <a:t>http://www.ausland.org/de/f.html</a:t>
            </a:r>
          </a:p>
        </p:txBody>
      </p:sp>
      <p:pic>
        <p:nvPicPr>
          <p:cNvPr id="23569" name="Picture 20" descr="http://www.freiwilligendienste-im-sport.de/fileadmin/user_upload/Logos/IFD-Logo_215.jpg">
            <a:extLst>
              <a:ext uri="{FF2B5EF4-FFF2-40B4-BE49-F238E27FC236}">
                <a16:creationId xmlns:a16="http://schemas.microsoft.com/office/drawing/2014/main" id="{A612337A-DF76-41F1-818C-7AA72105175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91175" y="1230314"/>
            <a:ext cx="1608138"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0" name="Picture 22" descr="http://www.freiwilligendienste-im-sport.de/fileadmin/user_upload/Logos/BFD-Logo_215.jpg">
            <a:hlinkClick r:id="rId12"/>
            <a:extLst>
              <a:ext uri="{FF2B5EF4-FFF2-40B4-BE49-F238E27FC236}">
                <a16:creationId xmlns:a16="http://schemas.microsoft.com/office/drawing/2014/main" id="{A56EB694-52CD-4D23-AED8-A0A26B9DBB5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42039" y="5033963"/>
            <a:ext cx="1501775"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1" name="Picture 22" descr="Logo des FSJ Kultur">
            <a:extLst>
              <a:ext uri="{FF2B5EF4-FFF2-40B4-BE49-F238E27FC236}">
                <a16:creationId xmlns:a16="http://schemas.microsoft.com/office/drawing/2014/main" id="{1404500E-3270-4541-A087-FB5A75694DD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44913" y="4618038"/>
            <a:ext cx="192405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2" name="Picture 24" descr="Logo des FSJ Politik">
            <a:hlinkClick r:id="rId15"/>
            <a:extLst>
              <a:ext uri="{FF2B5EF4-FFF2-40B4-BE49-F238E27FC236}">
                <a16:creationId xmlns:a16="http://schemas.microsoft.com/office/drawing/2014/main" id="{638A37C7-4B16-4551-9214-D52A8577397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44913" y="5165725"/>
            <a:ext cx="13335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3" name="Picture 26" descr="Logo des FÖJ">
            <a:extLst>
              <a:ext uri="{FF2B5EF4-FFF2-40B4-BE49-F238E27FC236}">
                <a16:creationId xmlns:a16="http://schemas.microsoft.com/office/drawing/2014/main" id="{0F76FE9C-C85B-4C5B-AC8A-6A6FE504372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668463" y="4610100"/>
            <a:ext cx="93345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4" name="AutoShape 24" descr="logo">
            <a:extLst>
              <a:ext uri="{FF2B5EF4-FFF2-40B4-BE49-F238E27FC236}">
                <a16:creationId xmlns:a16="http://schemas.microsoft.com/office/drawing/2014/main" id="{E5884CC9-5594-4DF4-992F-DF89C31EE1A1}"/>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DE" altLang="de-DE" sz="1800"/>
          </a:p>
        </p:txBody>
      </p:sp>
      <p:pic>
        <p:nvPicPr>
          <p:cNvPr id="23575" name="Grafik 4">
            <a:hlinkClick r:id="rId18"/>
            <a:extLst>
              <a:ext uri="{FF2B5EF4-FFF2-40B4-BE49-F238E27FC236}">
                <a16:creationId xmlns:a16="http://schemas.microsoft.com/office/drawing/2014/main" id="{F600D5B4-AC68-43C7-A67D-6E55911BD07E}"/>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3975100" y="5851525"/>
            <a:ext cx="2325688"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6" name="Grafik 5">
            <a:hlinkClick r:id="rId20"/>
            <a:extLst>
              <a:ext uri="{FF2B5EF4-FFF2-40B4-BE49-F238E27FC236}">
                <a16:creationId xmlns:a16="http://schemas.microsoft.com/office/drawing/2014/main" id="{2166CA3C-35D8-4DD2-BDB8-BF989200DCDC}"/>
              </a:ext>
            </a:extLst>
          </p:cNvPr>
          <p:cNvPicPr>
            <a:picLocks noChangeAspect="1"/>
          </p:cNvPicPr>
          <p:nvPr/>
        </p:nvPicPr>
        <p:blipFill>
          <a:blip r:embed="rId21">
            <a:extLst>
              <a:ext uri="{28A0092B-C50C-407E-A947-70E740481C1C}">
                <a14:useLocalDpi xmlns:a14="http://schemas.microsoft.com/office/drawing/2010/main" val="0"/>
              </a:ext>
            </a:extLst>
          </a:blip>
          <a:srcRect l="47534" t="54231" r="28548" b="28937"/>
          <a:stretch>
            <a:fillRect/>
          </a:stretch>
        </p:blipFill>
        <p:spPr bwMode="auto">
          <a:xfrm>
            <a:off x="2682876" y="4962525"/>
            <a:ext cx="10080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7" name="Grafik 6">
            <a:hlinkClick r:id="rId22"/>
            <a:extLst>
              <a:ext uri="{FF2B5EF4-FFF2-40B4-BE49-F238E27FC236}">
                <a16:creationId xmlns:a16="http://schemas.microsoft.com/office/drawing/2014/main" id="{08B5BDE1-D735-4DB5-A1BF-4FB46CA8E90C}"/>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7875588" y="5230814"/>
            <a:ext cx="90805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1">
            <a:extLst>
              <a:ext uri="{FF2B5EF4-FFF2-40B4-BE49-F238E27FC236}">
                <a16:creationId xmlns:a16="http://schemas.microsoft.com/office/drawing/2014/main" id="{15E23E4A-EE83-46F6-9A2E-66868140825A}"/>
              </a:ext>
            </a:extLst>
          </p:cNvPr>
          <p:cNvPicPr>
            <a:picLocks noChangeAspect="1"/>
          </p:cNvPicPr>
          <p:nvPr/>
        </p:nvPicPr>
        <p:blipFill>
          <a:blip r:embed="rId24"/>
          <a:stretch>
            <a:fillRect/>
          </a:stretch>
        </p:blipFill>
        <p:spPr>
          <a:xfrm>
            <a:off x="298589" y="2904017"/>
            <a:ext cx="1578235" cy="1586541"/>
          </a:xfrm>
          <a:prstGeom prst="rect">
            <a:avLst/>
          </a:prstGeom>
        </p:spPr>
      </p:pic>
      <p:sp>
        <p:nvSpPr>
          <p:cNvPr id="3" name="Fußzeilenplatzhalter 2">
            <a:extLst>
              <a:ext uri="{FF2B5EF4-FFF2-40B4-BE49-F238E27FC236}">
                <a16:creationId xmlns:a16="http://schemas.microsoft.com/office/drawing/2014/main" id="{5DB17BD4-1143-493F-8595-EA4196E7D57F}"/>
              </a:ext>
            </a:extLst>
          </p:cNvPr>
          <p:cNvSpPr>
            <a:spLocks noGrp="1"/>
          </p:cNvSpPr>
          <p:nvPr>
            <p:ph type="ftr" sz="quarter" idx="11"/>
          </p:nvPr>
        </p:nvSpPr>
        <p:spPr/>
        <p:txBody>
          <a:bodyPr/>
          <a:lstStyle/>
          <a:p>
            <a:r>
              <a:rPr lang="en-US"/>
              <a:t>NEY (BTU) für SPI</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AC57A9-D30C-4192-84D6-077CA4638B6A}"/>
              </a:ext>
            </a:extLst>
          </p:cNvPr>
          <p:cNvSpPr>
            <a:spLocks noGrp="1"/>
          </p:cNvSpPr>
          <p:nvPr>
            <p:ph type="title"/>
          </p:nvPr>
        </p:nvSpPr>
        <p:spPr>
          <a:xfrm>
            <a:off x="662731" y="301751"/>
            <a:ext cx="10553350" cy="2251667"/>
          </a:xfrm>
        </p:spPr>
        <p:txBody>
          <a:bodyPr>
            <a:normAutofit/>
          </a:bodyPr>
          <a:lstStyle/>
          <a:p>
            <a:pPr algn="l"/>
            <a:r>
              <a:rPr lang="de-DE" sz="1600" dirty="0"/>
              <a:t/>
            </a:r>
            <a:br>
              <a:rPr lang="de-DE" sz="1600" dirty="0"/>
            </a:br>
            <a:r>
              <a:rPr lang="de-DE" sz="1800" b="1" dirty="0"/>
              <a:t>                                            - Netzwerkpartner-</a:t>
            </a:r>
            <a:r>
              <a:rPr lang="de-DE" sz="1600" dirty="0"/>
              <a:t/>
            </a:r>
            <a:br>
              <a:rPr lang="de-DE" sz="1600" dirty="0"/>
            </a:br>
            <a:r>
              <a:rPr lang="de-DE" sz="1600" dirty="0"/>
              <a:t/>
            </a:r>
            <a:br>
              <a:rPr lang="de-DE" sz="1600" dirty="0"/>
            </a:br>
            <a:r>
              <a:rPr lang="de-DE" sz="1600" dirty="0"/>
              <a:t/>
            </a:r>
            <a:br>
              <a:rPr lang="de-DE" sz="1600" dirty="0"/>
            </a:br>
            <a:r>
              <a:rPr lang="de-DE" sz="1600" dirty="0"/>
              <a:t>Ansprechpartner bzw. wen können Sie einladen?</a:t>
            </a:r>
            <a:br>
              <a:rPr lang="de-DE" sz="1600" dirty="0"/>
            </a:br>
            <a:r>
              <a:rPr lang="de-DE" sz="1600" dirty="0"/>
              <a:t/>
            </a:r>
            <a:br>
              <a:rPr lang="de-DE" sz="1600" dirty="0"/>
            </a:br>
            <a:r>
              <a:rPr lang="de-DE" sz="1600" dirty="0"/>
              <a:t/>
            </a:r>
            <a:br>
              <a:rPr lang="de-DE" sz="1600" dirty="0"/>
            </a:br>
            <a:endParaRPr lang="de-DE" sz="1600" dirty="0"/>
          </a:p>
        </p:txBody>
      </p:sp>
      <p:sp>
        <p:nvSpPr>
          <p:cNvPr id="3" name="Inhaltsplatzhalter 2">
            <a:extLst>
              <a:ext uri="{FF2B5EF4-FFF2-40B4-BE49-F238E27FC236}">
                <a16:creationId xmlns:a16="http://schemas.microsoft.com/office/drawing/2014/main" id="{411C4FF3-AC10-4DED-AFA7-AB1F15634237}"/>
              </a:ext>
            </a:extLst>
          </p:cNvPr>
          <p:cNvSpPr>
            <a:spLocks noGrp="1"/>
          </p:cNvSpPr>
          <p:nvPr>
            <p:ph idx="1"/>
          </p:nvPr>
        </p:nvSpPr>
        <p:spPr>
          <a:xfrm>
            <a:off x="662731" y="2147582"/>
            <a:ext cx="10553350" cy="3735633"/>
          </a:xfrm>
        </p:spPr>
        <p:txBody>
          <a:bodyPr>
            <a:normAutofit fontScale="92500" lnSpcReduction="20000"/>
          </a:bodyPr>
          <a:lstStyle/>
          <a:p>
            <a:endParaRPr lang="de-DE" u="sng" dirty="0">
              <a:solidFill>
                <a:srgbClr val="0070C0"/>
              </a:solidFill>
              <a:hlinkClick r:id="rId2">
                <a:extLst>
                  <a:ext uri="{A12FA001-AC4F-418D-AE19-62706E023703}">
                    <ahyp:hlinkClr xmlns:ahyp="http://schemas.microsoft.com/office/drawing/2018/hyperlinkcolor" xmlns="" val="tx"/>
                  </a:ext>
                </a:extLst>
              </a:hlinkClick>
            </a:endParaRPr>
          </a:p>
          <a:p>
            <a:endParaRPr lang="de-DE" u="sng" dirty="0">
              <a:solidFill>
                <a:srgbClr val="0070C0"/>
              </a:solidFill>
              <a:hlinkClick r:id="rId2">
                <a:extLst>
                  <a:ext uri="{A12FA001-AC4F-418D-AE19-62706E023703}">
                    <ahyp:hlinkClr xmlns:ahyp="http://schemas.microsoft.com/office/drawing/2018/hyperlinkcolor" xmlns="" val="tx"/>
                  </a:ext>
                </a:extLst>
              </a:hlinkClick>
            </a:endParaRPr>
          </a:p>
          <a:p>
            <a:r>
              <a:rPr lang="de-DE" b="1" dirty="0">
                <a:solidFill>
                  <a:srgbClr val="FF0000"/>
                </a:solidFill>
              </a:rPr>
              <a:t>Freiwilligenagentur:  </a:t>
            </a:r>
            <a:r>
              <a:rPr lang="de-DE" dirty="0"/>
              <a:t>kennt sich dann speziell in dem Ort aus, welcher Träger welches Angebot vermittelt oder </a:t>
            </a:r>
            <a:r>
              <a:rPr lang="de-DE" b="1" dirty="0"/>
              <a:t>Bürgerstiftungen, Soziokulturelle Zentren</a:t>
            </a:r>
          </a:p>
          <a:p>
            <a:endParaRPr lang="de-DE" b="1" dirty="0"/>
          </a:p>
          <a:p>
            <a:r>
              <a:rPr lang="de-DE" u="sng" dirty="0">
                <a:solidFill>
                  <a:srgbClr val="0070C0"/>
                </a:solidFill>
                <a:hlinkClick r:id="rId2">
                  <a:extLst>
                    <a:ext uri="{A12FA001-AC4F-418D-AE19-62706E023703}">
                      <ahyp:hlinkClr xmlns:ahyp="http://schemas.microsoft.com/office/drawing/2018/hyperlinkcolor" xmlns="" val="tx"/>
                    </a:ext>
                  </a:extLst>
                </a:hlinkClick>
              </a:rPr>
              <a:t>https://ib-berlin.de/unsere-angebote/freiwilligendienste</a:t>
            </a:r>
            <a:endParaRPr lang="de-DE" dirty="0">
              <a:solidFill>
                <a:srgbClr val="0070C0"/>
              </a:solidFill>
            </a:endParaRPr>
          </a:p>
          <a:p>
            <a:r>
              <a:rPr lang="de-DE" u="sng" dirty="0">
                <a:solidFill>
                  <a:srgbClr val="0070C0"/>
                </a:solidFill>
                <a:hlinkClick r:id="rId3">
                  <a:extLst>
                    <a:ext uri="{A12FA001-AC4F-418D-AE19-62706E023703}">
                      <ahyp:hlinkClr xmlns:ahyp="http://schemas.microsoft.com/office/drawing/2018/hyperlinkcolor" xmlns="" val="tx"/>
                    </a:ext>
                  </a:extLst>
                </a:hlinkClick>
              </a:rPr>
              <a:t>https://www.ijgd.de/</a:t>
            </a:r>
            <a:r>
              <a:rPr lang="de-DE" u="sng" dirty="0">
                <a:solidFill>
                  <a:srgbClr val="0070C0"/>
                </a:solidFill>
              </a:rPr>
              <a:t> </a:t>
            </a:r>
            <a:r>
              <a:rPr lang="de-DE" u="sng" dirty="0">
                <a:solidFill>
                  <a:srgbClr val="00B050"/>
                </a:solidFill>
              </a:rPr>
              <a:t>z. B. 4-6 Wochen:  </a:t>
            </a:r>
            <a:r>
              <a:rPr lang="de-DE" dirty="0" err="1">
                <a:solidFill>
                  <a:srgbClr val="00B050"/>
                </a:solidFill>
              </a:rPr>
              <a:t>Workcamps</a:t>
            </a:r>
            <a:r>
              <a:rPr lang="de-DE" dirty="0">
                <a:solidFill>
                  <a:srgbClr val="00B050"/>
                </a:solidFill>
              </a:rPr>
              <a:t> ab 16 Potenzial: Mobilitätserfahrungen </a:t>
            </a:r>
            <a:r>
              <a:rPr lang="de-DE" dirty="0">
                <a:solidFill>
                  <a:schemeClr val="tx1"/>
                </a:solidFill>
              </a:rPr>
              <a:t>(</a:t>
            </a:r>
            <a:r>
              <a:rPr lang="de-DE" dirty="0" err="1">
                <a:solidFill>
                  <a:schemeClr val="tx1"/>
                </a:solidFill>
              </a:rPr>
              <a:t>Hannack</a:t>
            </a:r>
            <a:r>
              <a:rPr lang="de-DE" dirty="0">
                <a:solidFill>
                  <a:schemeClr val="tx1"/>
                </a:solidFill>
              </a:rPr>
              <a:t>/Clever 2016)</a:t>
            </a:r>
          </a:p>
          <a:p>
            <a:r>
              <a:rPr lang="de-DE" u="sng" dirty="0">
                <a:solidFill>
                  <a:srgbClr val="0070C0"/>
                </a:solidFill>
                <a:hlinkClick r:id="rId4">
                  <a:extLst>
                    <a:ext uri="{A12FA001-AC4F-418D-AE19-62706E023703}">
                      <ahyp:hlinkClr xmlns:ahyp="http://schemas.microsoft.com/office/drawing/2018/hyperlinkcolor" xmlns="" val="tx"/>
                    </a:ext>
                  </a:extLst>
                </a:hlinkClick>
              </a:rPr>
              <a:t>https://mbjs.brandenburg.de/kinder-und-jugend/kinderrechte-teilhabe-freiwilligendienste-ehrenamt/freiwilligendienste.html</a:t>
            </a:r>
            <a:endParaRPr lang="de-DE" dirty="0">
              <a:solidFill>
                <a:srgbClr val="0070C0"/>
              </a:solidFill>
            </a:endParaRPr>
          </a:p>
          <a:p>
            <a:r>
              <a:rPr lang="de-DE" u="sng" dirty="0">
                <a:solidFill>
                  <a:srgbClr val="0070C0"/>
                </a:solidFill>
                <a:hlinkClick r:id="rId5">
                  <a:extLst>
                    <a:ext uri="{A12FA001-AC4F-418D-AE19-62706E023703}">
                      <ahyp:hlinkClr xmlns:ahyp="http://schemas.microsoft.com/office/drawing/2018/hyperlinkcolor" xmlns="" val="tx"/>
                    </a:ext>
                  </a:extLst>
                </a:hlinkClick>
              </a:rPr>
              <a:t>https://ehrenamt-in-brandenburg.de/</a:t>
            </a:r>
            <a:endParaRPr lang="de-DE" u="sng" dirty="0">
              <a:solidFill>
                <a:srgbClr val="0070C0"/>
              </a:solidFill>
            </a:endParaRPr>
          </a:p>
          <a:p>
            <a:endParaRPr lang="de-DE" dirty="0">
              <a:solidFill>
                <a:srgbClr val="0070C0"/>
              </a:solidFill>
            </a:endParaRPr>
          </a:p>
          <a:p>
            <a:r>
              <a:rPr lang="de-DE" dirty="0"/>
              <a:t>Staatskanzlei -Koordinierungsstelle</a:t>
            </a:r>
            <a:endParaRPr lang="de-DE" u="sng" dirty="0">
              <a:hlinkClick r:id="rId2">
                <a:extLst>
                  <a:ext uri="{A12FA001-AC4F-418D-AE19-62706E023703}">
                    <ahyp:hlinkClr xmlns:ahyp="http://schemas.microsoft.com/office/drawing/2018/hyperlinkcolor" xmlns="" val="tx"/>
                  </a:ext>
                </a:extLst>
              </a:hlinkClick>
            </a:endParaRPr>
          </a:p>
          <a:p>
            <a:endParaRPr lang="de-DE" dirty="0"/>
          </a:p>
        </p:txBody>
      </p:sp>
      <p:sp>
        <p:nvSpPr>
          <p:cNvPr id="4" name="Fußzeilenplatzhalter 3">
            <a:extLst>
              <a:ext uri="{FF2B5EF4-FFF2-40B4-BE49-F238E27FC236}">
                <a16:creationId xmlns:a16="http://schemas.microsoft.com/office/drawing/2014/main" id="{A791DAD6-188E-41F5-894A-37C05362E88E}"/>
              </a:ext>
            </a:extLst>
          </p:cNvPr>
          <p:cNvSpPr>
            <a:spLocks noGrp="1"/>
          </p:cNvSpPr>
          <p:nvPr>
            <p:ph type="ftr" sz="quarter" idx="11"/>
          </p:nvPr>
        </p:nvSpPr>
        <p:spPr/>
        <p:txBody>
          <a:bodyPr/>
          <a:lstStyle/>
          <a:p>
            <a:r>
              <a:rPr lang="en-US"/>
              <a:t>NEY (BTU) für SPI</a:t>
            </a:r>
            <a:endParaRPr lang="en-US" dirty="0"/>
          </a:p>
        </p:txBody>
      </p:sp>
      <p:sp>
        <p:nvSpPr>
          <p:cNvPr id="5" name="Foliennummernplatzhalter 4">
            <a:extLst>
              <a:ext uri="{FF2B5EF4-FFF2-40B4-BE49-F238E27FC236}">
                <a16:creationId xmlns:a16="http://schemas.microsoft.com/office/drawing/2014/main" id="{C4D216D0-13BD-4F9D-95B1-2B5534D2B422}"/>
              </a:ext>
            </a:extLst>
          </p:cNvPr>
          <p:cNvSpPr>
            <a:spLocks noGrp="1"/>
          </p:cNvSpPr>
          <p:nvPr>
            <p:ph type="sldNum" sz="quarter" idx="12"/>
          </p:nvPr>
        </p:nvSpPr>
        <p:spPr/>
        <p:txBody>
          <a:bodyPr/>
          <a:lstStyle/>
          <a:p>
            <a:fld id="{8A7A6979-0714-4377-B894-6BE4C2D6E202}" type="slidenum">
              <a:rPr lang="en-US" smtClean="0"/>
              <a:pPr/>
              <a:t>17</a:t>
            </a:fld>
            <a:endParaRPr lang="en-US" dirty="0"/>
          </a:p>
        </p:txBody>
      </p:sp>
      <p:pic>
        <p:nvPicPr>
          <p:cNvPr id="6" name="Grafik 1" descr="Logo Lagfa Brandenburg (sw)">
            <a:hlinkClick r:id="rId6"/>
            <a:extLst>
              <a:ext uri="{FF2B5EF4-FFF2-40B4-BE49-F238E27FC236}">
                <a16:creationId xmlns:a16="http://schemas.microsoft.com/office/drawing/2014/main" id="{BA749360-B406-45F2-97E8-1004573A2F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01389" y="1514156"/>
            <a:ext cx="3440413" cy="913860"/>
          </a:xfrm>
          <a:prstGeom prst="rect">
            <a:avLst/>
          </a:prstGeom>
          <a:solidFill>
            <a:schemeClr val="accent2">
              <a:lumMod val="20000"/>
              <a:lumOff val="80000"/>
            </a:schemeClr>
          </a:solidFill>
          <a:ln w="57150">
            <a:solidFill>
              <a:srgbClr val="FF0000"/>
            </a:solidFill>
          </a:ln>
        </p:spPr>
      </p:pic>
    </p:spTree>
    <p:extLst>
      <p:ext uri="{BB962C8B-B14F-4D97-AF65-F5344CB8AC3E}">
        <p14:creationId xmlns:p14="http://schemas.microsoft.com/office/powerpoint/2010/main" val="777165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83D75B-634C-46E7-9B88-15892522AF86}"/>
              </a:ext>
            </a:extLst>
          </p:cNvPr>
          <p:cNvSpPr>
            <a:spLocks noGrp="1"/>
          </p:cNvSpPr>
          <p:nvPr>
            <p:ph type="title"/>
          </p:nvPr>
        </p:nvSpPr>
        <p:spPr>
          <a:xfrm>
            <a:off x="1157681" y="604007"/>
            <a:ext cx="9882231" cy="989901"/>
          </a:xfrm>
          <a:solidFill>
            <a:schemeClr val="accent2">
              <a:lumMod val="60000"/>
              <a:lumOff val="40000"/>
            </a:schemeClr>
          </a:solidFill>
        </p:spPr>
        <p:txBody>
          <a:bodyPr>
            <a:normAutofit/>
          </a:bodyPr>
          <a:lstStyle/>
          <a:p>
            <a:r>
              <a:rPr lang="de-DE" sz="1800" dirty="0"/>
              <a:t>Zu </a:t>
            </a:r>
            <a:r>
              <a:rPr lang="de-DE" sz="1800" dirty="0" err="1"/>
              <a:t>Iii.</a:t>
            </a:r>
            <a:r>
              <a:rPr lang="de-DE" sz="1800" dirty="0"/>
              <a:t> </a:t>
            </a:r>
            <a:r>
              <a:rPr lang="de-DE" sz="1800" dirty="0" err="1"/>
              <a:t>gespräche</a:t>
            </a:r>
            <a:endParaRPr lang="de-DE" sz="1800" dirty="0"/>
          </a:p>
        </p:txBody>
      </p:sp>
      <p:sp>
        <p:nvSpPr>
          <p:cNvPr id="3" name="Inhaltsplatzhalter 2">
            <a:extLst>
              <a:ext uri="{FF2B5EF4-FFF2-40B4-BE49-F238E27FC236}">
                <a16:creationId xmlns:a16="http://schemas.microsoft.com/office/drawing/2014/main" id="{37E784D9-CAC4-45F3-A97D-EA4F0BE11A2D}"/>
              </a:ext>
            </a:extLst>
          </p:cNvPr>
          <p:cNvSpPr>
            <a:spLocks noGrp="1"/>
          </p:cNvSpPr>
          <p:nvPr>
            <p:ph idx="1"/>
          </p:nvPr>
        </p:nvSpPr>
        <p:spPr>
          <a:xfrm>
            <a:off x="1157681" y="2214694"/>
            <a:ext cx="9882231" cy="3691156"/>
          </a:xfrm>
        </p:spPr>
        <p:txBody>
          <a:bodyPr/>
          <a:lstStyle/>
          <a:p>
            <a:r>
              <a:rPr lang="de-DE" dirty="0"/>
              <a:t>Rolle der Eltern vgl. Aussagen in PPP Teil 1dieser Weiterbildung</a:t>
            </a:r>
          </a:p>
          <a:p>
            <a:r>
              <a:rPr lang="de-DE" dirty="0">
                <a:highlight>
                  <a:srgbClr val="FFFF00"/>
                </a:highlight>
              </a:rPr>
              <a:t>Das Modell des persönlichen Entscheidungsprozesses von Kuhn</a:t>
            </a:r>
          </a:p>
        </p:txBody>
      </p:sp>
      <p:sp>
        <p:nvSpPr>
          <p:cNvPr id="4" name="Fußzeilenplatzhalter 3">
            <a:extLst>
              <a:ext uri="{FF2B5EF4-FFF2-40B4-BE49-F238E27FC236}">
                <a16:creationId xmlns:a16="http://schemas.microsoft.com/office/drawing/2014/main" id="{5705AE85-3608-44C1-B592-60FAF162811C}"/>
              </a:ext>
            </a:extLst>
          </p:cNvPr>
          <p:cNvSpPr>
            <a:spLocks noGrp="1"/>
          </p:cNvSpPr>
          <p:nvPr>
            <p:ph type="ftr" sz="quarter" idx="11"/>
          </p:nvPr>
        </p:nvSpPr>
        <p:spPr/>
        <p:txBody>
          <a:bodyPr/>
          <a:lstStyle/>
          <a:p>
            <a:r>
              <a:rPr lang="en-US"/>
              <a:t>NEY (BTU) für SPI</a:t>
            </a:r>
            <a:endParaRPr lang="en-US" dirty="0"/>
          </a:p>
        </p:txBody>
      </p:sp>
      <p:sp>
        <p:nvSpPr>
          <p:cNvPr id="5" name="Foliennummernplatzhalter 4">
            <a:extLst>
              <a:ext uri="{FF2B5EF4-FFF2-40B4-BE49-F238E27FC236}">
                <a16:creationId xmlns:a16="http://schemas.microsoft.com/office/drawing/2014/main" id="{F056CB84-C7B7-4275-808E-05A31FE5ADFA}"/>
              </a:ext>
            </a:extLst>
          </p:cNvPr>
          <p:cNvSpPr>
            <a:spLocks noGrp="1"/>
          </p:cNvSpPr>
          <p:nvPr>
            <p:ph type="sldNum" sz="quarter" idx="12"/>
          </p:nvPr>
        </p:nvSpPr>
        <p:spPr/>
        <p:txBody>
          <a:bodyPr/>
          <a:lstStyle/>
          <a:p>
            <a:fld id="{8A7A6979-0714-4377-B894-6BE4C2D6E202}" type="slidenum">
              <a:rPr lang="en-US" smtClean="0"/>
              <a:pPr/>
              <a:t>18</a:t>
            </a:fld>
            <a:endParaRPr lang="en-US" dirty="0"/>
          </a:p>
        </p:txBody>
      </p:sp>
    </p:spTree>
    <p:extLst>
      <p:ext uri="{BB962C8B-B14F-4D97-AF65-F5344CB8AC3E}">
        <p14:creationId xmlns:p14="http://schemas.microsoft.com/office/powerpoint/2010/main" val="14347222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rotWithShape="1">
          <a:blip r:embed="rId2"/>
          <a:srcRect l="19769" t="13063" r="15415" b="58288"/>
          <a:stretch/>
        </p:blipFill>
        <p:spPr>
          <a:xfrm>
            <a:off x="810883" y="284824"/>
            <a:ext cx="10752121" cy="5864306"/>
          </a:xfrm>
          <a:prstGeom prst="rect">
            <a:avLst/>
          </a:prstGeom>
          <a:solidFill>
            <a:srgbClr val="FFFF00"/>
          </a:solidFill>
          <a:ln w="76200">
            <a:solidFill>
              <a:schemeClr val="accent5">
                <a:lumMod val="60000"/>
                <a:lumOff val="40000"/>
              </a:schemeClr>
            </a:solidFill>
          </a:ln>
        </p:spPr>
      </p:pic>
      <p:sp>
        <p:nvSpPr>
          <p:cNvPr id="6" name="Fußzeilenplatzhalter 5"/>
          <p:cNvSpPr>
            <a:spLocks noGrp="1"/>
          </p:cNvSpPr>
          <p:nvPr>
            <p:ph type="ftr" sz="quarter" idx="11"/>
          </p:nvPr>
        </p:nvSpPr>
        <p:spPr/>
        <p:txBody>
          <a:bodyPr/>
          <a:lstStyle/>
          <a:p>
            <a:r>
              <a:rPr lang="de-DE"/>
              <a:t>NEY (BTU) für SPI</a:t>
            </a:r>
          </a:p>
        </p:txBody>
      </p:sp>
      <p:sp>
        <p:nvSpPr>
          <p:cNvPr id="7" name="Foliennummernplatzhalter 6"/>
          <p:cNvSpPr>
            <a:spLocks noGrp="1"/>
          </p:cNvSpPr>
          <p:nvPr>
            <p:ph type="sldNum" sz="quarter" idx="12"/>
          </p:nvPr>
        </p:nvSpPr>
        <p:spPr/>
        <p:txBody>
          <a:bodyPr/>
          <a:lstStyle/>
          <a:p>
            <a:fld id="{BB7E9775-EB3A-4070-A112-EDB658A9C76D}" type="slidenum">
              <a:rPr lang="de-DE" smtClean="0"/>
              <a:t>19</a:t>
            </a:fld>
            <a:endParaRPr lang="de-DE"/>
          </a:p>
        </p:txBody>
      </p:sp>
    </p:spTree>
    <p:extLst>
      <p:ext uri="{BB962C8B-B14F-4D97-AF65-F5344CB8AC3E}">
        <p14:creationId xmlns:p14="http://schemas.microsoft.com/office/powerpoint/2010/main" val="39229335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0086B3-609C-4DEF-89CF-8511FB032355}"/>
              </a:ext>
            </a:extLst>
          </p:cNvPr>
          <p:cNvSpPr>
            <a:spLocks noGrp="1"/>
          </p:cNvSpPr>
          <p:nvPr>
            <p:ph type="title"/>
          </p:nvPr>
        </p:nvSpPr>
        <p:spPr>
          <a:xfrm>
            <a:off x="2231136" y="964692"/>
            <a:ext cx="7729728" cy="595660"/>
          </a:xfrm>
          <a:solidFill>
            <a:schemeClr val="accent2">
              <a:lumMod val="60000"/>
              <a:lumOff val="40000"/>
            </a:schemeClr>
          </a:solidFill>
        </p:spPr>
        <p:txBody>
          <a:bodyPr>
            <a:normAutofit fontScale="90000"/>
          </a:bodyPr>
          <a:lstStyle/>
          <a:p>
            <a:r>
              <a:rPr lang="de-DE" dirty="0"/>
              <a:t>Schwerpunkte</a:t>
            </a:r>
          </a:p>
        </p:txBody>
      </p:sp>
      <p:sp>
        <p:nvSpPr>
          <p:cNvPr id="3" name="Inhaltsplatzhalter 2">
            <a:extLst>
              <a:ext uri="{FF2B5EF4-FFF2-40B4-BE49-F238E27FC236}">
                <a16:creationId xmlns:a16="http://schemas.microsoft.com/office/drawing/2014/main" id="{BF2CB632-8F61-4B1A-8028-845E11AD7953}"/>
              </a:ext>
            </a:extLst>
          </p:cNvPr>
          <p:cNvSpPr>
            <a:spLocks noGrp="1"/>
          </p:cNvSpPr>
          <p:nvPr>
            <p:ph idx="1"/>
          </p:nvPr>
        </p:nvSpPr>
        <p:spPr/>
        <p:txBody>
          <a:bodyPr>
            <a:normAutofit/>
          </a:bodyPr>
          <a:lstStyle/>
          <a:p>
            <a:pPr marL="0" indent="0">
              <a:buNone/>
            </a:pPr>
            <a:r>
              <a:rPr lang="de-DE" sz="1600" dirty="0"/>
              <a:t>Anschluss Teil1</a:t>
            </a:r>
          </a:p>
          <a:p>
            <a:pPr marL="400050" indent="-400050">
              <a:buFont typeface="+mj-lt"/>
              <a:buAutoNum type="romanUcPeriod"/>
            </a:pPr>
            <a:r>
              <a:rPr lang="de-DE" sz="1600" dirty="0"/>
              <a:t>Kompetenzmodell n. Schopf</a:t>
            </a:r>
          </a:p>
          <a:p>
            <a:pPr marL="400050" indent="-400050">
              <a:buFont typeface="+mj-lt"/>
              <a:buAutoNum type="romanUcPeriod"/>
            </a:pPr>
            <a:r>
              <a:rPr lang="de-DE" sz="1600" dirty="0"/>
              <a:t>Berufsorientierung - Möglichkeiten in Unterricht, Schule, Netzwerkarbeit und Gespräch</a:t>
            </a:r>
          </a:p>
          <a:p>
            <a:pPr marL="400050" indent="-400050">
              <a:buFont typeface="+mj-lt"/>
              <a:buAutoNum type="romanUcPeriod"/>
            </a:pPr>
            <a:r>
              <a:rPr lang="de-DE" sz="1600" dirty="0"/>
              <a:t>Die theoriereduzierte Ausbildung n. § 66 BBiG</a:t>
            </a:r>
          </a:p>
          <a:p>
            <a:pPr marL="0" indent="0">
              <a:buNone/>
            </a:pPr>
            <a:r>
              <a:rPr lang="de-DE" sz="1600" dirty="0"/>
              <a:t>Ausblick</a:t>
            </a:r>
          </a:p>
          <a:p>
            <a:pPr marL="0" indent="0">
              <a:buNone/>
            </a:pPr>
            <a:endParaRPr lang="de-DE" sz="1600" dirty="0"/>
          </a:p>
        </p:txBody>
      </p:sp>
      <p:sp>
        <p:nvSpPr>
          <p:cNvPr id="4" name="Fußzeilenplatzhalter 3">
            <a:extLst>
              <a:ext uri="{FF2B5EF4-FFF2-40B4-BE49-F238E27FC236}">
                <a16:creationId xmlns:a16="http://schemas.microsoft.com/office/drawing/2014/main" id="{37C74983-A0A5-45E3-B2C3-95A7883E0C22}"/>
              </a:ext>
            </a:extLst>
          </p:cNvPr>
          <p:cNvSpPr>
            <a:spLocks noGrp="1"/>
          </p:cNvSpPr>
          <p:nvPr>
            <p:ph type="ftr" sz="quarter" idx="11"/>
          </p:nvPr>
        </p:nvSpPr>
        <p:spPr/>
        <p:txBody>
          <a:bodyPr/>
          <a:lstStyle/>
          <a:p>
            <a:r>
              <a:rPr lang="en-US"/>
              <a:t>NEY (BTU) für SPI</a:t>
            </a:r>
            <a:endParaRPr lang="en-US" dirty="0"/>
          </a:p>
        </p:txBody>
      </p:sp>
      <p:sp>
        <p:nvSpPr>
          <p:cNvPr id="5" name="Foliennummernplatzhalter 4">
            <a:extLst>
              <a:ext uri="{FF2B5EF4-FFF2-40B4-BE49-F238E27FC236}">
                <a16:creationId xmlns:a16="http://schemas.microsoft.com/office/drawing/2014/main" id="{E7673C89-4D38-4B28-A10F-D7F631AE1408}"/>
              </a:ext>
            </a:extLst>
          </p:cNvPr>
          <p:cNvSpPr>
            <a:spLocks noGrp="1"/>
          </p:cNvSpPr>
          <p:nvPr>
            <p:ph type="sldNum" sz="quarter" idx="12"/>
          </p:nvPr>
        </p:nvSpPr>
        <p:spPr/>
        <p:txBody>
          <a:bodyPr/>
          <a:lstStyle/>
          <a:p>
            <a:fld id="{8A7A6979-0714-4377-B894-6BE4C2D6E202}" type="slidenum">
              <a:rPr lang="en-US" smtClean="0"/>
              <a:pPr/>
              <a:t>2</a:t>
            </a:fld>
            <a:endParaRPr lang="en-US" dirty="0"/>
          </a:p>
        </p:txBody>
      </p:sp>
    </p:spTree>
    <p:extLst>
      <p:ext uri="{BB962C8B-B14F-4D97-AF65-F5344CB8AC3E}">
        <p14:creationId xmlns:p14="http://schemas.microsoft.com/office/powerpoint/2010/main" val="35590510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64734" y="964692"/>
            <a:ext cx="10360404" cy="1188720"/>
          </a:xfrm>
          <a:solidFill>
            <a:schemeClr val="accent1">
              <a:lumMod val="20000"/>
              <a:lumOff val="80000"/>
            </a:schemeClr>
          </a:solidFill>
        </p:spPr>
        <p:txBody>
          <a:bodyPr>
            <a:normAutofit/>
          </a:bodyPr>
          <a:lstStyle/>
          <a:p>
            <a:pPr algn="l"/>
            <a:r>
              <a:rPr lang="de-DE" sz="1800" b="1" dirty="0"/>
              <a:t>Vorstellungen </a:t>
            </a:r>
            <a:br>
              <a:rPr lang="de-DE" sz="1800" b="1" dirty="0"/>
            </a:br>
            <a:r>
              <a:rPr lang="de-DE" sz="1800" b="1" dirty="0"/>
              <a:t/>
            </a:r>
            <a:br>
              <a:rPr lang="de-DE" sz="1800" b="1" dirty="0"/>
            </a:br>
            <a:r>
              <a:rPr lang="de-DE" sz="1600" dirty="0"/>
              <a:t>… sind eher diffus</a:t>
            </a:r>
          </a:p>
        </p:txBody>
      </p:sp>
      <p:sp>
        <p:nvSpPr>
          <p:cNvPr id="3" name="Inhaltsplatzhalter 2"/>
          <p:cNvSpPr>
            <a:spLocks noGrp="1"/>
          </p:cNvSpPr>
          <p:nvPr>
            <p:ph idx="1"/>
          </p:nvPr>
        </p:nvSpPr>
        <p:spPr>
          <a:xfrm>
            <a:off x="964733" y="2638044"/>
            <a:ext cx="10360403" cy="3101983"/>
          </a:xfrm>
        </p:spPr>
        <p:txBody>
          <a:bodyPr>
            <a:normAutofit/>
          </a:bodyPr>
          <a:lstStyle/>
          <a:p>
            <a:pPr marL="0" indent="0">
              <a:buNone/>
            </a:pPr>
            <a:r>
              <a:rPr lang="de-DE" sz="1800" b="1" dirty="0"/>
              <a:t>Ziel : </a:t>
            </a:r>
            <a:r>
              <a:rPr lang="de-DE" sz="1800" dirty="0"/>
              <a:t>Entscheidungssituation erkunden</a:t>
            </a:r>
          </a:p>
          <a:p>
            <a:pPr marL="0" indent="0">
              <a:buNone/>
            </a:pPr>
            <a:endParaRPr lang="de-DE" sz="1800" dirty="0"/>
          </a:p>
          <a:p>
            <a:pPr marL="0" indent="0">
              <a:buNone/>
            </a:pPr>
            <a:r>
              <a:rPr lang="de-DE" sz="1800" b="1" dirty="0"/>
              <a:t>Ziele für die Jugendlichen in der Beratungsphase: </a:t>
            </a:r>
          </a:p>
          <a:p>
            <a:r>
              <a:rPr lang="de-DE" sz="1800" dirty="0"/>
              <a:t>Einschätzen der eigenen Situation, </a:t>
            </a:r>
          </a:p>
          <a:p>
            <a:r>
              <a:rPr lang="de-DE" sz="1800" dirty="0"/>
              <a:t>der eigenen Ressourcen, </a:t>
            </a:r>
          </a:p>
          <a:p>
            <a:r>
              <a:rPr lang="de-DE" sz="1800" dirty="0"/>
              <a:t>des eigenen Handlungsspielraums sowie </a:t>
            </a:r>
          </a:p>
          <a:p>
            <a:r>
              <a:rPr lang="de-DE" sz="1800" dirty="0"/>
              <a:t>der Bedeutsamkeit der Entscheidung</a:t>
            </a:r>
          </a:p>
          <a:p>
            <a:pPr marL="0" indent="0">
              <a:buNone/>
            </a:pPr>
            <a:endParaRPr lang="de-DE" sz="1800" dirty="0"/>
          </a:p>
          <a:p>
            <a:pPr marL="0" indent="0">
              <a:buNone/>
            </a:pPr>
            <a:endParaRPr lang="de-DE" sz="1800" dirty="0"/>
          </a:p>
        </p:txBody>
      </p:sp>
      <p:sp>
        <p:nvSpPr>
          <p:cNvPr id="4" name="Fußzeilenplatzhalter 3"/>
          <p:cNvSpPr>
            <a:spLocks noGrp="1"/>
          </p:cNvSpPr>
          <p:nvPr>
            <p:ph type="ftr" sz="quarter" idx="11"/>
          </p:nvPr>
        </p:nvSpPr>
        <p:spPr/>
        <p:txBody>
          <a:bodyPr/>
          <a:lstStyle/>
          <a:p>
            <a:r>
              <a:rPr lang="de-DE"/>
              <a:t>NEY (BTU) für SPI</a:t>
            </a:r>
          </a:p>
        </p:txBody>
      </p:sp>
      <p:sp>
        <p:nvSpPr>
          <p:cNvPr id="5" name="Foliennummernplatzhalter 4"/>
          <p:cNvSpPr>
            <a:spLocks noGrp="1"/>
          </p:cNvSpPr>
          <p:nvPr>
            <p:ph type="sldNum" sz="quarter" idx="12"/>
          </p:nvPr>
        </p:nvSpPr>
        <p:spPr/>
        <p:txBody>
          <a:bodyPr/>
          <a:lstStyle/>
          <a:p>
            <a:fld id="{BB7E9775-EB3A-4070-A112-EDB658A9C76D}" type="slidenum">
              <a:rPr lang="de-DE" smtClean="0"/>
              <a:t>20</a:t>
            </a:fld>
            <a:endParaRPr lang="de-DE"/>
          </a:p>
        </p:txBody>
      </p:sp>
    </p:spTree>
    <p:extLst>
      <p:ext uri="{BB962C8B-B14F-4D97-AF65-F5344CB8AC3E}">
        <p14:creationId xmlns:p14="http://schemas.microsoft.com/office/powerpoint/2010/main" val="3476805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73791" y="964692"/>
            <a:ext cx="9865453" cy="1188720"/>
          </a:xfrm>
          <a:solidFill>
            <a:schemeClr val="accent1">
              <a:lumMod val="20000"/>
              <a:lumOff val="80000"/>
            </a:schemeClr>
          </a:solidFill>
        </p:spPr>
        <p:txBody>
          <a:bodyPr>
            <a:normAutofit fontScale="90000"/>
          </a:bodyPr>
          <a:lstStyle/>
          <a:p>
            <a:pPr algn="l"/>
            <a:r>
              <a:rPr lang="de-DE" sz="1800" b="1" dirty="0"/>
              <a:t>Wünsche</a:t>
            </a:r>
            <a:r>
              <a:rPr lang="de-DE" sz="1800" dirty="0"/>
              <a:t> </a:t>
            </a:r>
            <a:br>
              <a:rPr lang="de-DE" sz="1800" dirty="0"/>
            </a:br>
            <a:r>
              <a:rPr lang="de-DE" sz="1800" dirty="0"/>
              <a:t/>
            </a:r>
            <a:br>
              <a:rPr lang="de-DE" sz="1800" dirty="0"/>
            </a:br>
            <a:r>
              <a:rPr lang="de-DE" sz="1600" dirty="0"/>
              <a:t>…sind primär affektiv und beeinflussen unabhängig davon, ob sie erreichbar sind, das Verhalten</a:t>
            </a:r>
          </a:p>
        </p:txBody>
      </p:sp>
      <p:sp>
        <p:nvSpPr>
          <p:cNvPr id="3" name="Inhaltsplatzhalter 2"/>
          <p:cNvSpPr>
            <a:spLocks noGrp="1"/>
          </p:cNvSpPr>
          <p:nvPr>
            <p:ph idx="1"/>
          </p:nvPr>
        </p:nvSpPr>
        <p:spPr>
          <a:xfrm>
            <a:off x="1073791" y="2638044"/>
            <a:ext cx="9865453" cy="3101983"/>
          </a:xfrm>
        </p:spPr>
        <p:txBody>
          <a:bodyPr>
            <a:normAutofit/>
          </a:bodyPr>
          <a:lstStyle/>
          <a:p>
            <a:pPr marL="0" indent="0">
              <a:buNone/>
            </a:pPr>
            <a:r>
              <a:rPr lang="de-DE" sz="1800" b="1" dirty="0"/>
              <a:t>Ziel </a:t>
            </a:r>
            <a:r>
              <a:rPr lang="de-DE" sz="1800" dirty="0"/>
              <a:t>unverbindliche Ziele entfalten und Bedürfnisse zu erkennen</a:t>
            </a:r>
          </a:p>
          <a:p>
            <a:pPr marL="0" indent="0">
              <a:buNone/>
            </a:pPr>
            <a:endParaRPr lang="de-DE" sz="1800" dirty="0"/>
          </a:p>
          <a:p>
            <a:pPr marL="0" indent="0">
              <a:buNone/>
            </a:pPr>
            <a:r>
              <a:rPr lang="de-DE" sz="1800" b="1" dirty="0"/>
              <a:t>Ziele für die Jugendlichen in der Beratungsphase:</a:t>
            </a:r>
          </a:p>
          <a:p>
            <a:r>
              <a:rPr lang="de-DE" sz="1800" dirty="0"/>
              <a:t>aktuelle Hoffnungen erkennen</a:t>
            </a:r>
          </a:p>
          <a:p>
            <a:r>
              <a:rPr lang="de-DE" sz="1800" dirty="0"/>
              <a:t>aktuelle Befürchtungen erkennen und</a:t>
            </a:r>
          </a:p>
          <a:p>
            <a:r>
              <a:rPr lang="de-DE" sz="1800" dirty="0"/>
              <a:t>beides in Motive (Bedürfnisse) übersetzen</a:t>
            </a:r>
          </a:p>
          <a:p>
            <a:r>
              <a:rPr lang="de-DE" sz="1800" dirty="0"/>
              <a:t>Ordnen der Wünsche und Prioritäten setzen und als denkbare( noch unverbindliche Ziele) formulieren</a:t>
            </a:r>
          </a:p>
          <a:p>
            <a:pPr marL="0" indent="0">
              <a:buNone/>
            </a:pPr>
            <a:endParaRPr lang="de-DE" sz="1800" dirty="0"/>
          </a:p>
          <a:p>
            <a:pPr marL="0" indent="0">
              <a:buNone/>
            </a:pPr>
            <a:endParaRPr lang="de-DE" sz="1800" b="1" dirty="0"/>
          </a:p>
          <a:p>
            <a:pPr marL="0" indent="0">
              <a:buNone/>
            </a:pPr>
            <a:endParaRPr lang="de-DE" sz="1800" b="1" dirty="0"/>
          </a:p>
          <a:p>
            <a:pPr marL="0" indent="0">
              <a:buNone/>
            </a:pPr>
            <a:endParaRPr lang="de-DE" dirty="0"/>
          </a:p>
        </p:txBody>
      </p:sp>
      <p:sp>
        <p:nvSpPr>
          <p:cNvPr id="4" name="Fußzeilenplatzhalter 3"/>
          <p:cNvSpPr>
            <a:spLocks noGrp="1"/>
          </p:cNvSpPr>
          <p:nvPr>
            <p:ph type="ftr" sz="quarter" idx="11"/>
          </p:nvPr>
        </p:nvSpPr>
        <p:spPr/>
        <p:txBody>
          <a:bodyPr/>
          <a:lstStyle/>
          <a:p>
            <a:r>
              <a:rPr lang="de-DE"/>
              <a:t>NEY (BTU) für SPI</a:t>
            </a:r>
          </a:p>
        </p:txBody>
      </p:sp>
      <p:sp>
        <p:nvSpPr>
          <p:cNvPr id="5" name="Foliennummernplatzhalter 4"/>
          <p:cNvSpPr>
            <a:spLocks noGrp="1"/>
          </p:cNvSpPr>
          <p:nvPr>
            <p:ph type="sldNum" sz="quarter" idx="12"/>
          </p:nvPr>
        </p:nvSpPr>
        <p:spPr/>
        <p:txBody>
          <a:bodyPr/>
          <a:lstStyle/>
          <a:p>
            <a:fld id="{BB7E9775-EB3A-4070-A112-EDB658A9C76D}" type="slidenum">
              <a:rPr lang="de-DE" smtClean="0"/>
              <a:t>21</a:t>
            </a:fld>
            <a:endParaRPr lang="de-DE"/>
          </a:p>
        </p:txBody>
      </p:sp>
    </p:spTree>
    <p:extLst>
      <p:ext uri="{BB962C8B-B14F-4D97-AF65-F5344CB8AC3E}">
        <p14:creationId xmlns:p14="http://schemas.microsoft.com/office/powerpoint/2010/main" val="944716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22789" y="964692"/>
            <a:ext cx="10108734" cy="1188720"/>
          </a:xfrm>
          <a:solidFill>
            <a:schemeClr val="accent1">
              <a:lumMod val="20000"/>
              <a:lumOff val="80000"/>
            </a:schemeClr>
          </a:solidFill>
        </p:spPr>
        <p:txBody>
          <a:bodyPr>
            <a:normAutofit/>
          </a:bodyPr>
          <a:lstStyle/>
          <a:p>
            <a:pPr algn="l"/>
            <a:r>
              <a:rPr lang="de-DE" sz="1800" b="1" dirty="0"/>
              <a:t>(Ab)wägen</a:t>
            </a:r>
            <a:br>
              <a:rPr lang="de-DE" sz="1800" b="1" dirty="0"/>
            </a:br>
            <a:r>
              <a:rPr lang="de-DE" sz="1800" b="1" dirty="0"/>
              <a:t/>
            </a:r>
            <a:br>
              <a:rPr lang="de-DE" sz="1800" b="1" dirty="0"/>
            </a:br>
            <a:r>
              <a:rPr lang="de-DE" sz="1600" dirty="0"/>
              <a:t>…ist ein primär rationales unverbindliches Nachdenken </a:t>
            </a:r>
          </a:p>
        </p:txBody>
      </p:sp>
      <p:sp>
        <p:nvSpPr>
          <p:cNvPr id="3" name="Inhaltsplatzhalter 2"/>
          <p:cNvSpPr>
            <a:spLocks noGrp="1"/>
          </p:cNvSpPr>
          <p:nvPr>
            <p:ph idx="1"/>
          </p:nvPr>
        </p:nvSpPr>
        <p:spPr>
          <a:xfrm>
            <a:off x="998289" y="2638044"/>
            <a:ext cx="10033233" cy="3101983"/>
          </a:xfrm>
        </p:spPr>
        <p:txBody>
          <a:bodyPr>
            <a:normAutofit/>
          </a:bodyPr>
          <a:lstStyle/>
          <a:p>
            <a:pPr marL="0" indent="0">
              <a:buNone/>
            </a:pPr>
            <a:r>
              <a:rPr lang="de-DE" sz="1800" b="1" dirty="0"/>
              <a:t>Ziel: </a:t>
            </a:r>
            <a:r>
              <a:rPr lang="de-DE" sz="1800" dirty="0"/>
              <a:t>Abwägen/vergleichen lassen zwischen verschiedenen Mitteln und Wegen</a:t>
            </a:r>
          </a:p>
          <a:p>
            <a:pPr marL="0" indent="0">
              <a:buNone/>
            </a:pPr>
            <a:endParaRPr lang="de-DE" sz="1800" b="1" dirty="0"/>
          </a:p>
          <a:p>
            <a:pPr marL="0" indent="0">
              <a:buNone/>
            </a:pPr>
            <a:r>
              <a:rPr lang="de-DE" sz="1800" b="1" dirty="0"/>
              <a:t>Ziele für die Jugendlichen in der Beratungsphase:</a:t>
            </a:r>
          </a:p>
          <a:p>
            <a:r>
              <a:rPr lang="de-DE" sz="1800" dirty="0"/>
              <a:t>Vergleichen, beurteilen und gewichten von Optionen, die </a:t>
            </a:r>
            <a:r>
              <a:rPr lang="de-DE" sz="1800" dirty="0" err="1"/>
              <a:t>erfüllenswert</a:t>
            </a:r>
            <a:r>
              <a:rPr lang="de-DE" sz="1800" dirty="0"/>
              <a:t>  und erfüllbar sind</a:t>
            </a:r>
          </a:p>
          <a:p>
            <a:r>
              <a:rPr lang="de-DE" sz="1800" dirty="0"/>
              <a:t>Handlungsalternativen für die Zielrichtung erkennen</a:t>
            </a:r>
          </a:p>
          <a:p>
            <a:endParaRPr lang="de-DE" sz="1800" dirty="0"/>
          </a:p>
          <a:p>
            <a:pPr marL="0" indent="0">
              <a:buNone/>
            </a:pPr>
            <a:r>
              <a:rPr lang="de-DE" sz="1800" b="1" dirty="0"/>
              <a:t>Techniken der Gesprächsführung:</a:t>
            </a:r>
          </a:p>
          <a:p>
            <a:pPr marL="0" indent="0">
              <a:buNone/>
            </a:pPr>
            <a:endParaRPr lang="de-DE" sz="1800" b="1" dirty="0"/>
          </a:p>
          <a:p>
            <a:pPr marL="0" indent="0">
              <a:buNone/>
            </a:pPr>
            <a:endParaRPr lang="de-DE" sz="1800" b="1" dirty="0"/>
          </a:p>
          <a:p>
            <a:pPr marL="0" indent="0">
              <a:buNone/>
            </a:pPr>
            <a:endParaRPr lang="de-DE" dirty="0"/>
          </a:p>
        </p:txBody>
      </p:sp>
      <p:sp>
        <p:nvSpPr>
          <p:cNvPr id="4" name="Fußzeilenplatzhalter 3"/>
          <p:cNvSpPr>
            <a:spLocks noGrp="1"/>
          </p:cNvSpPr>
          <p:nvPr>
            <p:ph type="ftr" sz="quarter" idx="11"/>
          </p:nvPr>
        </p:nvSpPr>
        <p:spPr/>
        <p:txBody>
          <a:bodyPr/>
          <a:lstStyle/>
          <a:p>
            <a:r>
              <a:rPr lang="de-DE"/>
              <a:t>NEY (BTU) für SPI</a:t>
            </a:r>
          </a:p>
        </p:txBody>
      </p:sp>
      <p:sp>
        <p:nvSpPr>
          <p:cNvPr id="5" name="Foliennummernplatzhalter 4"/>
          <p:cNvSpPr>
            <a:spLocks noGrp="1"/>
          </p:cNvSpPr>
          <p:nvPr>
            <p:ph type="sldNum" sz="quarter" idx="12"/>
          </p:nvPr>
        </p:nvSpPr>
        <p:spPr/>
        <p:txBody>
          <a:bodyPr/>
          <a:lstStyle/>
          <a:p>
            <a:fld id="{BB7E9775-EB3A-4070-A112-EDB658A9C76D}" type="slidenum">
              <a:rPr lang="de-DE" smtClean="0"/>
              <a:t>22</a:t>
            </a:fld>
            <a:endParaRPr lang="de-DE"/>
          </a:p>
        </p:txBody>
      </p:sp>
    </p:spTree>
    <p:extLst>
      <p:ext uri="{BB962C8B-B14F-4D97-AF65-F5344CB8AC3E}">
        <p14:creationId xmlns:p14="http://schemas.microsoft.com/office/powerpoint/2010/main" val="42693826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48624" y="964692"/>
            <a:ext cx="9806730" cy="1188720"/>
          </a:xfrm>
          <a:solidFill>
            <a:schemeClr val="accent1">
              <a:lumMod val="20000"/>
              <a:lumOff val="80000"/>
            </a:schemeClr>
          </a:solidFill>
        </p:spPr>
        <p:txBody>
          <a:bodyPr>
            <a:normAutofit/>
          </a:bodyPr>
          <a:lstStyle/>
          <a:p>
            <a:pPr algn="l"/>
            <a:r>
              <a:rPr lang="de-DE" sz="1800" b="1" dirty="0"/>
              <a:t>Wählen </a:t>
            </a:r>
            <a:br>
              <a:rPr lang="de-DE" sz="1800" b="1" dirty="0"/>
            </a:br>
            <a:r>
              <a:rPr lang="de-DE" sz="1800" b="1" dirty="0"/>
              <a:t/>
            </a:r>
            <a:br>
              <a:rPr lang="de-DE" sz="1800" b="1" dirty="0"/>
            </a:br>
            <a:r>
              <a:rPr lang="de-DE" sz="1600" dirty="0"/>
              <a:t>…ist das Bevorzugen einer Option/eines Weges</a:t>
            </a:r>
          </a:p>
        </p:txBody>
      </p:sp>
      <p:sp>
        <p:nvSpPr>
          <p:cNvPr id="3" name="Inhaltsplatzhalter 2"/>
          <p:cNvSpPr>
            <a:spLocks noGrp="1"/>
          </p:cNvSpPr>
          <p:nvPr>
            <p:ph idx="1"/>
          </p:nvPr>
        </p:nvSpPr>
        <p:spPr>
          <a:xfrm>
            <a:off x="1048624" y="2638044"/>
            <a:ext cx="9806730" cy="3101983"/>
          </a:xfrm>
        </p:spPr>
        <p:txBody>
          <a:bodyPr>
            <a:normAutofit/>
          </a:bodyPr>
          <a:lstStyle/>
          <a:p>
            <a:pPr marL="0" indent="0">
              <a:buNone/>
            </a:pPr>
            <a:r>
              <a:rPr lang="de-DE" sz="1800" b="1" dirty="0"/>
              <a:t>Ziel : </a:t>
            </a:r>
            <a:r>
              <a:rPr lang="de-DE" sz="1800" dirty="0"/>
              <a:t>Handlungsalternativen konkretisieren und Kriterien der Zielerreichung entwickeln</a:t>
            </a:r>
          </a:p>
          <a:p>
            <a:pPr marL="0" indent="0">
              <a:buNone/>
            </a:pPr>
            <a:endParaRPr lang="de-DE" sz="1800" b="1" dirty="0"/>
          </a:p>
          <a:p>
            <a:pPr marL="0" indent="0">
              <a:buNone/>
            </a:pPr>
            <a:r>
              <a:rPr lang="de-DE" sz="1800" b="1" dirty="0"/>
              <a:t>Ziele für die Jugendlichen in der Beratungsphase:</a:t>
            </a:r>
          </a:p>
          <a:p>
            <a:r>
              <a:rPr lang="de-DE" sz="1800" dirty="0"/>
              <a:t>Entscheiden für ein konkretes Ziel , das weitestgehend durch die eigenen Ressourcen und im eigenen Kontext erreichbar ist</a:t>
            </a:r>
          </a:p>
          <a:p>
            <a:r>
              <a:rPr lang="de-DE" sz="1800" i="1" dirty="0"/>
              <a:t>Das Ziel erreichen </a:t>
            </a:r>
            <a:r>
              <a:rPr lang="de-DE" sz="1800" dirty="0"/>
              <a:t>&gt; Übergang zum </a:t>
            </a:r>
            <a:r>
              <a:rPr lang="de-DE" sz="1800" i="1" dirty="0"/>
              <a:t>WOLLEN</a:t>
            </a:r>
          </a:p>
          <a:p>
            <a:endParaRPr lang="de-DE" sz="1800" dirty="0"/>
          </a:p>
          <a:p>
            <a:pPr marL="0" indent="0">
              <a:buNone/>
            </a:pPr>
            <a:endParaRPr lang="de-DE" sz="1800" b="1" dirty="0"/>
          </a:p>
          <a:p>
            <a:pPr marL="0" indent="0">
              <a:buNone/>
            </a:pPr>
            <a:endParaRPr lang="de-DE" sz="1800" b="1" dirty="0"/>
          </a:p>
          <a:p>
            <a:pPr marL="0" indent="0">
              <a:buNone/>
            </a:pPr>
            <a:endParaRPr lang="de-DE" dirty="0"/>
          </a:p>
        </p:txBody>
      </p:sp>
      <p:sp>
        <p:nvSpPr>
          <p:cNvPr id="4" name="Fußzeilenplatzhalter 3"/>
          <p:cNvSpPr>
            <a:spLocks noGrp="1"/>
          </p:cNvSpPr>
          <p:nvPr>
            <p:ph type="ftr" sz="quarter" idx="11"/>
          </p:nvPr>
        </p:nvSpPr>
        <p:spPr/>
        <p:txBody>
          <a:bodyPr/>
          <a:lstStyle/>
          <a:p>
            <a:r>
              <a:rPr lang="de-DE"/>
              <a:t>NEY (BTU) für SPI</a:t>
            </a:r>
          </a:p>
        </p:txBody>
      </p:sp>
      <p:sp>
        <p:nvSpPr>
          <p:cNvPr id="5" name="Foliennummernplatzhalter 4"/>
          <p:cNvSpPr>
            <a:spLocks noGrp="1"/>
          </p:cNvSpPr>
          <p:nvPr>
            <p:ph type="sldNum" sz="quarter" idx="12"/>
          </p:nvPr>
        </p:nvSpPr>
        <p:spPr/>
        <p:txBody>
          <a:bodyPr/>
          <a:lstStyle/>
          <a:p>
            <a:fld id="{BB7E9775-EB3A-4070-A112-EDB658A9C76D}" type="slidenum">
              <a:rPr lang="de-DE" smtClean="0"/>
              <a:t>23</a:t>
            </a:fld>
            <a:endParaRPr lang="de-DE"/>
          </a:p>
        </p:txBody>
      </p:sp>
    </p:spTree>
    <p:extLst>
      <p:ext uri="{BB962C8B-B14F-4D97-AF65-F5344CB8AC3E}">
        <p14:creationId xmlns:p14="http://schemas.microsoft.com/office/powerpoint/2010/main" val="20700211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89233" y="964692"/>
            <a:ext cx="9982899" cy="1188720"/>
          </a:xfrm>
          <a:solidFill>
            <a:schemeClr val="accent1">
              <a:lumMod val="20000"/>
              <a:lumOff val="80000"/>
            </a:schemeClr>
          </a:solidFill>
        </p:spPr>
        <p:txBody>
          <a:bodyPr>
            <a:normAutofit fontScale="90000"/>
          </a:bodyPr>
          <a:lstStyle/>
          <a:p>
            <a:pPr algn="l"/>
            <a:r>
              <a:rPr lang="de-DE" sz="1800" b="1" dirty="0"/>
              <a:t>Wollen </a:t>
            </a:r>
            <a:br>
              <a:rPr lang="de-DE" sz="1800" b="1" dirty="0"/>
            </a:br>
            <a:r>
              <a:rPr lang="de-DE" sz="1800" b="1" dirty="0"/>
              <a:t/>
            </a:r>
            <a:br>
              <a:rPr lang="de-DE" sz="1800" b="1" dirty="0"/>
            </a:br>
            <a:r>
              <a:rPr lang="de-DE" sz="1800" dirty="0"/>
              <a:t>… bedeutet emotional entschlossen und mit Energie aufgeladen zu sein für das Handeln</a:t>
            </a:r>
          </a:p>
        </p:txBody>
      </p:sp>
      <p:sp>
        <p:nvSpPr>
          <p:cNvPr id="3" name="Inhaltsplatzhalter 2"/>
          <p:cNvSpPr>
            <a:spLocks noGrp="1"/>
          </p:cNvSpPr>
          <p:nvPr>
            <p:ph idx="1"/>
          </p:nvPr>
        </p:nvSpPr>
        <p:spPr>
          <a:xfrm>
            <a:off x="889233" y="2638044"/>
            <a:ext cx="9982899" cy="3101983"/>
          </a:xfrm>
        </p:spPr>
        <p:txBody>
          <a:bodyPr>
            <a:normAutofit/>
          </a:bodyPr>
          <a:lstStyle/>
          <a:p>
            <a:pPr marL="0" indent="0">
              <a:buNone/>
            </a:pPr>
            <a:r>
              <a:rPr lang="de-DE" sz="1800" b="1" dirty="0"/>
              <a:t>Ziel : </a:t>
            </a:r>
            <a:r>
              <a:rPr lang="de-DE" sz="1800" dirty="0"/>
              <a:t>mit der Entscheidung „schwanger gehen lassen“ und mit aufkommenden Zweifeln umgehen</a:t>
            </a:r>
          </a:p>
          <a:p>
            <a:pPr marL="0" indent="0">
              <a:buNone/>
            </a:pPr>
            <a:endParaRPr lang="de-DE" sz="1800" b="1" dirty="0"/>
          </a:p>
          <a:p>
            <a:pPr marL="0" indent="0">
              <a:buNone/>
            </a:pPr>
            <a:endParaRPr lang="de-DE" sz="1800" b="1" dirty="0"/>
          </a:p>
          <a:p>
            <a:pPr marL="0" indent="0">
              <a:buNone/>
            </a:pPr>
            <a:r>
              <a:rPr lang="de-DE" sz="1800" b="1" dirty="0"/>
              <a:t>Ziele für die Jugendlichen in der Beratungsphase:</a:t>
            </a:r>
          </a:p>
          <a:p>
            <a:r>
              <a:rPr lang="de-DE" sz="1800" dirty="0"/>
              <a:t>Nicht nur das Ziel, sondern das Handeln wird angestrebt.</a:t>
            </a:r>
          </a:p>
          <a:p>
            <a:r>
              <a:rPr lang="de-DE" sz="1800" dirty="0"/>
              <a:t>Aus dem emotionalen Bekenntnis entsteht eine praktische Absicht.</a:t>
            </a:r>
          </a:p>
          <a:p>
            <a:endParaRPr lang="de-DE" sz="1800" dirty="0"/>
          </a:p>
          <a:p>
            <a:pPr marL="0" indent="0">
              <a:buNone/>
            </a:pPr>
            <a:endParaRPr lang="de-DE" sz="1800" b="1" dirty="0"/>
          </a:p>
          <a:p>
            <a:pPr marL="0" indent="0">
              <a:buNone/>
            </a:pPr>
            <a:endParaRPr lang="de-DE" sz="1800" b="1" dirty="0"/>
          </a:p>
          <a:p>
            <a:pPr marL="0" indent="0">
              <a:buNone/>
            </a:pPr>
            <a:endParaRPr lang="de-DE" dirty="0"/>
          </a:p>
        </p:txBody>
      </p:sp>
      <p:sp>
        <p:nvSpPr>
          <p:cNvPr id="4" name="Fußzeilenplatzhalter 3"/>
          <p:cNvSpPr>
            <a:spLocks noGrp="1"/>
          </p:cNvSpPr>
          <p:nvPr>
            <p:ph type="ftr" sz="quarter" idx="11"/>
          </p:nvPr>
        </p:nvSpPr>
        <p:spPr/>
        <p:txBody>
          <a:bodyPr/>
          <a:lstStyle/>
          <a:p>
            <a:r>
              <a:rPr lang="de-DE"/>
              <a:t>NEY (BTU) für SPI</a:t>
            </a:r>
          </a:p>
        </p:txBody>
      </p:sp>
      <p:sp>
        <p:nvSpPr>
          <p:cNvPr id="5" name="Foliennummernplatzhalter 4"/>
          <p:cNvSpPr>
            <a:spLocks noGrp="1"/>
          </p:cNvSpPr>
          <p:nvPr>
            <p:ph type="sldNum" sz="quarter" idx="12"/>
          </p:nvPr>
        </p:nvSpPr>
        <p:spPr/>
        <p:txBody>
          <a:bodyPr/>
          <a:lstStyle/>
          <a:p>
            <a:fld id="{BB7E9775-EB3A-4070-A112-EDB658A9C76D}" type="slidenum">
              <a:rPr lang="de-DE" smtClean="0"/>
              <a:t>24</a:t>
            </a:fld>
            <a:endParaRPr lang="de-DE"/>
          </a:p>
        </p:txBody>
      </p:sp>
    </p:spTree>
    <p:extLst>
      <p:ext uri="{BB962C8B-B14F-4D97-AF65-F5344CB8AC3E}">
        <p14:creationId xmlns:p14="http://schemas.microsoft.com/office/powerpoint/2010/main" val="1088285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13732" y="964692"/>
            <a:ext cx="9945190" cy="1188720"/>
          </a:xfrm>
          <a:solidFill>
            <a:schemeClr val="accent1">
              <a:lumMod val="20000"/>
              <a:lumOff val="80000"/>
            </a:schemeClr>
          </a:solidFill>
        </p:spPr>
        <p:txBody>
          <a:bodyPr>
            <a:normAutofit/>
          </a:bodyPr>
          <a:lstStyle/>
          <a:p>
            <a:pPr algn="l"/>
            <a:r>
              <a:rPr lang="de-DE" sz="1600" b="1" dirty="0"/>
              <a:t>Entschließen </a:t>
            </a:r>
            <a:br>
              <a:rPr lang="de-DE" sz="1600" b="1" dirty="0"/>
            </a:br>
            <a:r>
              <a:rPr lang="de-DE" sz="1600" b="1" dirty="0"/>
              <a:t/>
            </a:r>
            <a:br>
              <a:rPr lang="de-DE" sz="1600" b="1" dirty="0"/>
            </a:br>
            <a:r>
              <a:rPr lang="de-DE" sz="1400" dirty="0"/>
              <a:t>… bedeutet sich für einen Weg zu öffnen </a:t>
            </a:r>
            <a:r>
              <a:rPr lang="de-DE" sz="1400" b="1" dirty="0"/>
              <a:t>und damit Konsequenzen zu wagen</a:t>
            </a:r>
          </a:p>
        </p:txBody>
      </p:sp>
      <p:sp>
        <p:nvSpPr>
          <p:cNvPr id="3" name="Inhaltsplatzhalter 2"/>
          <p:cNvSpPr>
            <a:spLocks noGrp="1"/>
          </p:cNvSpPr>
          <p:nvPr>
            <p:ph idx="1"/>
          </p:nvPr>
        </p:nvSpPr>
        <p:spPr>
          <a:xfrm>
            <a:off x="956345" y="2638044"/>
            <a:ext cx="9004519" cy="3101983"/>
          </a:xfrm>
        </p:spPr>
        <p:txBody>
          <a:bodyPr>
            <a:normAutofit/>
          </a:bodyPr>
          <a:lstStyle/>
          <a:p>
            <a:pPr marL="0" indent="0">
              <a:buNone/>
            </a:pPr>
            <a:r>
              <a:rPr lang="de-DE" sz="1800" b="1" dirty="0"/>
              <a:t>Ziel : </a:t>
            </a:r>
            <a:r>
              <a:rPr lang="de-DE" sz="1800" dirty="0"/>
              <a:t>Entschluss antizipieren und potenzielle Schwierigkeiten/Hindernisse einbeziehen lassen</a:t>
            </a:r>
          </a:p>
          <a:p>
            <a:pPr marL="0" indent="0">
              <a:buNone/>
            </a:pPr>
            <a:endParaRPr lang="de-DE" sz="1800" b="1" dirty="0"/>
          </a:p>
          <a:p>
            <a:pPr marL="0" indent="0">
              <a:buNone/>
            </a:pPr>
            <a:r>
              <a:rPr lang="de-DE" sz="1800" b="1" dirty="0"/>
              <a:t>Ziele für die Jugendlichen in der Beratungsphase:</a:t>
            </a:r>
          </a:p>
          <a:p>
            <a:r>
              <a:rPr lang="de-DE" sz="1800" dirty="0"/>
              <a:t>Mut/Risikobereitschaft erkennen und Emotionen spüren</a:t>
            </a:r>
          </a:p>
          <a:p>
            <a:r>
              <a:rPr lang="de-DE" sz="1800" dirty="0"/>
              <a:t>(…-) Verantwortung übernehmen</a:t>
            </a:r>
          </a:p>
          <a:p>
            <a:r>
              <a:rPr lang="de-DE" sz="1800" dirty="0"/>
              <a:t>Aktiv „Preis in Kauf nehmen“</a:t>
            </a:r>
          </a:p>
          <a:p>
            <a:endParaRPr lang="de-DE" sz="1800" dirty="0"/>
          </a:p>
          <a:p>
            <a:pPr marL="0" indent="0">
              <a:buNone/>
            </a:pPr>
            <a:endParaRPr lang="de-DE" sz="1800" b="1" dirty="0"/>
          </a:p>
          <a:p>
            <a:pPr marL="0" indent="0">
              <a:buNone/>
            </a:pPr>
            <a:endParaRPr lang="de-DE" sz="1800" b="1" dirty="0"/>
          </a:p>
          <a:p>
            <a:pPr marL="0" indent="0">
              <a:buNone/>
            </a:pPr>
            <a:endParaRPr lang="de-DE" dirty="0"/>
          </a:p>
        </p:txBody>
      </p:sp>
      <p:sp>
        <p:nvSpPr>
          <p:cNvPr id="4" name="Fußzeilenplatzhalter 3"/>
          <p:cNvSpPr>
            <a:spLocks noGrp="1"/>
          </p:cNvSpPr>
          <p:nvPr>
            <p:ph type="ftr" sz="quarter" idx="11"/>
          </p:nvPr>
        </p:nvSpPr>
        <p:spPr/>
        <p:txBody>
          <a:bodyPr/>
          <a:lstStyle/>
          <a:p>
            <a:r>
              <a:rPr lang="de-DE"/>
              <a:t>NEY (BTU) für SPI</a:t>
            </a:r>
          </a:p>
        </p:txBody>
      </p:sp>
      <p:sp>
        <p:nvSpPr>
          <p:cNvPr id="5" name="Foliennummernplatzhalter 4"/>
          <p:cNvSpPr>
            <a:spLocks noGrp="1"/>
          </p:cNvSpPr>
          <p:nvPr>
            <p:ph type="sldNum" sz="quarter" idx="12"/>
          </p:nvPr>
        </p:nvSpPr>
        <p:spPr/>
        <p:txBody>
          <a:bodyPr/>
          <a:lstStyle/>
          <a:p>
            <a:fld id="{BB7E9775-EB3A-4070-A112-EDB658A9C76D}" type="slidenum">
              <a:rPr lang="de-DE" smtClean="0"/>
              <a:t>25</a:t>
            </a:fld>
            <a:endParaRPr lang="de-DE"/>
          </a:p>
        </p:txBody>
      </p:sp>
    </p:spTree>
    <p:extLst>
      <p:ext uri="{BB962C8B-B14F-4D97-AF65-F5344CB8AC3E}">
        <p14:creationId xmlns:p14="http://schemas.microsoft.com/office/powerpoint/2010/main" val="2842508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6"/>
            <a:ext cx="10515600" cy="1081290"/>
          </a:xfrm>
          <a:solidFill>
            <a:schemeClr val="accent1">
              <a:lumMod val="20000"/>
              <a:lumOff val="80000"/>
            </a:schemeClr>
          </a:solidFill>
        </p:spPr>
        <p:txBody>
          <a:bodyPr>
            <a:normAutofit/>
          </a:bodyPr>
          <a:lstStyle/>
          <a:p>
            <a:pPr algn="l"/>
            <a:r>
              <a:rPr lang="de-DE" sz="1600" b="1" dirty="0"/>
              <a:t>Einen Vorsatz fassen </a:t>
            </a:r>
            <a:r>
              <a:rPr lang="de-DE" sz="1600" dirty="0"/>
              <a:t/>
            </a:r>
            <a:br>
              <a:rPr lang="de-DE" sz="1600" dirty="0"/>
            </a:br>
            <a:r>
              <a:rPr lang="de-DE" sz="1600" dirty="0"/>
              <a:t/>
            </a:r>
            <a:br>
              <a:rPr lang="de-DE" sz="1600" dirty="0"/>
            </a:br>
            <a:r>
              <a:rPr lang="de-DE" sz="1600" dirty="0"/>
              <a:t>… bedeutet entschlossen zu sein, etwas umzusetzen</a:t>
            </a:r>
          </a:p>
        </p:txBody>
      </p:sp>
      <p:sp>
        <p:nvSpPr>
          <p:cNvPr id="3" name="Inhaltsplatzhalter 2"/>
          <p:cNvSpPr>
            <a:spLocks noGrp="1"/>
          </p:cNvSpPr>
          <p:nvPr>
            <p:ph idx="1"/>
          </p:nvPr>
        </p:nvSpPr>
        <p:spPr>
          <a:xfrm>
            <a:off x="838200" y="2030136"/>
            <a:ext cx="10515600" cy="4146827"/>
          </a:xfrm>
        </p:spPr>
        <p:txBody>
          <a:bodyPr>
            <a:normAutofit/>
          </a:bodyPr>
          <a:lstStyle/>
          <a:p>
            <a:pPr marL="0" indent="0">
              <a:buNone/>
            </a:pPr>
            <a:r>
              <a:rPr lang="de-DE" sz="1800" b="1" dirty="0"/>
              <a:t>Ziel : </a:t>
            </a:r>
            <a:r>
              <a:rPr lang="de-DE" sz="1600" dirty="0"/>
              <a:t>gut operationalisierte Vorsätze bilden lassen, um Ziele vom Jugendlichen weitestgehend selbstständig erreichen zu können. Es werden Fragen nach dem Ort, der Zeit und der Art und Weise geklärt und nach der Unterstützung, die man anfordern kann.</a:t>
            </a:r>
          </a:p>
          <a:p>
            <a:pPr marL="0" indent="0">
              <a:buNone/>
            </a:pPr>
            <a:endParaRPr lang="de-DE" sz="1600" b="1" dirty="0"/>
          </a:p>
          <a:p>
            <a:pPr marL="0" indent="0">
              <a:buNone/>
            </a:pPr>
            <a:r>
              <a:rPr lang="de-DE" sz="1800" b="1" dirty="0"/>
              <a:t>Ziel für die Jugendlichen in der Beratungsphase </a:t>
            </a:r>
            <a:r>
              <a:rPr lang="de-DE" sz="1800" dirty="0"/>
              <a:t>ist es, </a:t>
            </a:r>
            <a:r>
              <a:rPr lang="de-DE" sz="1700" dirty="0"/>
              <a:t>Antworten zu haben auf die Fragen:</a:t>
            </a:r>
          </a:p>
          <a:p>
            <a:r>
              <a:rPr lang="de-DE" sz="1400" dirty="0"/>
              <a:t>Wie?, </a:t>
            </a:r>
          </a:p>
          <a:p>
            <a:r>
              <a:rPr lang="de-DE" sz="1400" dirty="0"/>
              <a:t>Wann?,</a:t>
            </a:r>
          </a:p>
          <a:p>
            <a:r>
              <a:rPr lang="de-DE" sz="1400" dirty="0"/>
              <a:t>Wo?,</a:t>
            </a:r>
          </a:p>
          <a:p>
            <a:r>
              <a:rPr lang="de-DE" sz="1400" dirty="0"/>
              <a:t>Womit? und </a:t>
            </a:r>
          </a:p>
          <a:p>
            <a:r>
              <a:rPr lang="de-DE" sz="1400" dirty="0"/>
              <a:t>Ggf. Mit Wem? </a:t>
            </a:r>
          </a:p>
          <a:p>
            <a:endParaRPr lang="de-DE" sz="1800" dirty="0"/>
          </a:p>
          <a:p>
            <a:pPr marL="0" indent="0">
              <a:buNone/>
            </a:pPr>
            <a:endParaRPr lang="de-DE" sz="1800" b="1" dirty="0"/>
          </a:p>
          <a:p>
            <a:pPr marL="0" indent="0">
              <a:buNone/>
            </a:pPr>
            <a:endParaRPr lang="de-DE" sz="1800" b="1" dirty="0"/>
          </a:p>
          <a:p>
            <a:pPr marL="0" indent="0">
              <a:buNone/>
            </a:pPr>
            <a:endParaRPr lang="de-DE" sz="1800" b="1" dirty="0"/>
          </a:p>
          <a:p>
            <a:pPr marL="0" indent="0">
              <a:buNone/>
            </a:pPr>
            <a:endParaRPr lang="de-DE" dirty="0"/>
          </a:p>
        </p:txBody>
      </p:sp>
      <p:sp>
        <p:nvSpPr>
          <p:cNvPr id="4" name="Fußzeilenplatzhalter 3"/>
          <p:cNvSpPr>
            <a:spLocks noGrp="1"/>
          </p:cNvSpPr>
          <p:nvPr>
            <p:ph type="ftr" sz="quarter" idx="11"/>
          </p:nvPr>
        </p:nvSpPr>
        <p:spPr/>
        <p:txBody>
          <a:bodyPr/>
          <a:lstStyle/>
          <a:p>
            <a:r>
              <a:rPr lang="de-DE"/>
              <a:t>NEY (BTU) für SPI</a:t>
            </a:r>
          </a:p>
        </p:txBody>
      </p:sp>
      <p:sp>
        <p:nvSpPr>
          <p:cNvPr id="5" name="Foliennummernplatzhalter 4"/>
          <p:cNvSpPr>
            <a:spLocks noGrp="1"/>
          </p:cNvSpPr>
          <p:nvPr>
            <p:ph type="sldNum" sz="quarter" idx="12"/>
          </p:nvPr>
        </p:nvSpPr>
        <p:spPr/>
        <p:txBody>
          <a:bodyPr/>
          <a:lstStyle/>
          <a:p>
            <a:fld id="{BB7E9775-EB3A-4070-A112-EDB658A9C76D}" type="slidenum">
              <a:rPr lang="de-DE" smtClean="0"/>
              <a:t>26</a:t>
            </a:fld>
            <a:endParaRPr lang="de-DE"/>
          </a:p>
        </p:txBody>
      </p:sp>
    </p:spTree>
    <p:extLst>
      <p:ext uri="{BB962C8B-B14F-4D97-AF65-F5344CB8AC3E}">
        <p14:creationId xmlns:p14="http://schemas.microsoft.com/office/powerpoint/2010/main" val="10733416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408AFC-1866-4C59-8C22-CB0074AB2393}"/>
              </a:ext>
            </a:extLst>
          </p:cNvPr>
          <p:cNvSpPr>
            <a:spLocks noGrp="1"/>
          </p:cNvSpPr>
          <p:nvPr>
            <p:ph type="title"/>
          </p:nvPr>
        </p:nvSpPr>
        <p:spPr>
          <a:xfrm>
            <a:off x="1350498" y="964692"/>
            <a:ext cx="9408424" cy="1188720"/>
          </a:xfrm>
          <a:solidFill>
            <a:schemeClr val="accent2">
              <a:lumMod val="60000"/>
              <a:lumOff val="40000"/>
            </a:schemeClr>
          </a:solidFill>
        </p:spPr>
        <p:txBody>
          <a:bodyPr>
            <a:normAutofit fontScale="90000"/>
          </a:bodyPr>
          <a:lstStyle/>
          <a:p>
            <a:r>
              <a:rPr lang="de-DE" sz="1800" b="1" dirty="0"/>
              <a:t>III. Theoriereduzierte Ausbildung</a:t>
            </a:r>
            <a:r>
              <a:rPr lang="de-DE" sz="1600" dirty="0"/>
              <a:t/>
            </a:r>
            <a:br>
              <a:rPr lang="de-DE" sz="1600" dirty="0"/>
            </a:br>
            <a:r>
              <a:rPr lang="de-DE" sz="1600" dirty="0"/>
              <a:t/>
            </a:r>
            <a:br>
              <a:rPr lang="de-DE" sz="1600" dirty="0"/>
            </a:br>
            <a:r>
              <a:rPr lang="de-DE" sz="1600" dirty="0"/>
              <a:t>früher: Werker- oder Helferausbildung</a:t>
            </a:r>
            <a:br>
              <a:rPr lang="de-DE" sz="1600" dirty="0"/>
            </a:br>
            <a:r>
              <a:rPr lang="de-DE" sz="1600" dirty="0"/>
              <a:t/>
            </a:r>
            <a:br>
              <a:rPr lang="de-DE" sz="1600" dirty="0"/>
            </a:br>
            <a:r>
              <a:rPr lang="de-DE" sz="1600" dirty="0"/>
              <a:t>Heute: Ausbildung zur Fachpraktikerin, zum Fachpraktiker </a:t>
            </a:r>
          </a:p>
        </p:txBody>
      </p:sp>
      <p:sp>
        <p:nvSpPr>
          <p:cNvPr id="3" name="Inhaltsplatzhalter 2">
            <a:extLst>
              <a:ext uri="{FF2B5EF4-FFF2-40B4-BE49-F238E27FC236}">
                <a16:creationId xmlns:a16="http://schemas.microsoft.com/office/drawing/2014/main" id="{FC043DAD-26CD-4F8B-A96E-95A36B3A511C}"/>
              </a:ext>
            </a:extLst>
          </p:cNvPr>
          <p:cNvSpPr>
            <a:spLocks noGrp="1"/>
          </p:cNvSpPr>
          <p:nvPr>
            <p:ph idx="1"/>
          </p:nvPr>
        </p:nvSpPr>
        <p:spPr>
          <a:xfrm>
            <a:off x="1350498" y="2638044"/>
            <a:ext cx="9408424" cy="3101983"/>
          </a:xfrm>
        </p:spPr>
        <p:txBody>
          <a:bodyPr/>
          <a:lstStyle/>
          <a:p>
            <a:r>
              <a:rPr lang="de-DE" dirty="0"/>
              <a:t>n. § 66 BBiG, § 42r HwO für Personen mit Behinderung;  insb. für Personen mit Lernbehinderung</a:t>
            </a:r>
          </a:p>
          <a:p>
            <a:pPr lvl="1"/>
            <a:r>
              <a:rPr lang="de-DE" dirty="0"/>
              <a:t>Eignungsfeststellungsverfahren durch die Fachdienste der BA f. Arbeit als Voraussetzung</a:t>
            </a:r>
          </a:p>
          <a:p>
            <a:r>
              <a:rPr lang="de-DE" dirty="0"/>
              <a:t>Dauer: 3 Jahre</a:t>
            </a:r>
          </a:p>
          <a:p>
            <a:r>
              <a:rPr lang="de-DE" dirty="0"/>
              <a:t>Ausbildungsvergütung soll die Lebenshaltungskosten decken</a:t>
            </a:r>
          </a:p>
          <a:p>
            <a:r>
              <a:rPr lang="de-DE" dirty="0"/>
              <a:t>Abschlussprüfung vor der zuständigen Kammer  schriftlich und praktisch mit Möglichkeit der Beantragung abweichender Prüfungsbedingungen</a:t>
            </a:r>
          </a:p>
          <a:p>
            <a:r>
              <a:rPr lang="de-DE" dirty="0"/>
              <a:t>Berufsabschluss befähigt zu Berufstätigkeiten unter Anleitung</a:t>
            </a:r>
          </a:p>
          <a:p>
            <a:r>
              <a:rPr lang="de-DE" dirty="0"/>
              <a:t>Aufbauende Vollberufsausbildung möglich</a:t>
            </a:r>
          </a:p>
        </p:txBody>
      </p:sp>
      <p:sp>
        <p:nvSpPr>
          <p:cNvPr id="4" name="Fußzeilenplatzhalter 3">
            <a:extLst>
              <a:ext uri="{FF2B5EF4-FFF2-40B4-BE49-F238E27FC236}">
                <a16:creationId xmlns:a16="http://schemas.microsoft.com/office/drawing/2014/main" id="{3DBDFB2A-0991-4CCC-9384-89FF567F6F55}"/>
              </a:ext>
            </a:extLst>
          </p:cNvPr>
          <p:cNvSpPr>
            <a:spLocks noGrp="1"/>
          </p:cNvSpPr>
          <p:nvPr>
            <p:ph type="ftr" sz="quarter" idx="11"/>
          </p:nvPr>
        </p:nvSpPr>
        <p:spPr/>
        <p:txBody>
          <a:bodyPr/>
          <a:lstStyle/>
          <a:p>
            <a:r>
              <a:rPr lang="en-US" dirty="0"/>
              <a:t>NEY (BTU) </a:t>
            </a:r>
            <a:r>
              <a:rPr lang="en-US" dirty="0" err="1"/>
              <a:t>für</a:t>
            </a:r>
            <a:r>
              <a:rPr lang="en-US" dirty="0"/>
              <a:t> SPI</a:t>
            </a:r>
          </a:p>
        </p:txBody>
      </p:sp>
      <p:sp>
        <p:nvSpPr>
          <p:cNvPr id="5" name="Foliennummernplatzhalter 4">
            <a:extLst>
              <a:ext uri="{FF2B5EF4-FFF2-40B4-BE49-F238E27FC236}">
                <a16:creationId xmlns:a16="http://schemas.microsoft.com/office/drawing/2014/main" id="{0A25ADB6-C1DA-4067-B6B8-9D8D14597641}"/>
              </a:ext>
            </a:extLst>
          </p:cNvPr>
          <p:cNvSpPr>
            <a:spLocks noGrp="1"/>
          </p:cNvSpPr>
          <p:nvPr>
            <p:ph type="sldNum" sz="quarter" idx="12"/>
          </p:nvPr>
        </p:nvSpPr>
        <p:spPr/>
        <p:txBody>
          <a:bodyPr/>
          <a:lstStyle/>
          <a:p>
            <a:fld id="{8A7A6979-0714-4377-B894-6BE4C2D6E202}" type="slidenum">
              <a:rPr lang="en-US" smtClean="0"/>
              <a:pPr/>
              <a:t>27</a:t>
            </a:fld>
            <a:endParaRPr lang="en-US" dirty="0"/>
          </a:p>
        </p:txBody>
      </p:sp>
    </p:spTree>
    <p:extLst>
      <p:ext uri="{BB962C8B-B14F-4D97-AF65-F5344CB8AC3E}">
        <p14:creationId xmlns:p14="http://schemas.microsoft.com/office/powerpoint/2010/main" val="30062610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12F8A2-5D7E-441E-A602-1B2840016B3B}"/>
              </a:ext>
            </a:extLst>
          </p:cNvPr>
          <p:cNvSpPr>
            <a:spLocks noGrp="1"/>
          </p:cNvSpPr>
          <p:nvPr>
            <p:ph type="title"/>
          </p:nvPr>
        </p:nvSpPr>
        <p:spPr/>
        <p:txBody>
          <a:bodyPr/>
          <a:lstStyle/>
          <a:p>
            <a:r>
              <a:rPr lang="de-DE" dirty="0"/>
              <a:t>Berufsvorbereitung</a:t>
            </a:r>
          </a:p>
        </p:txBody>
      </p:sp>
      <p:sp>
        <p:nvSpPr>
          <p:cNvPr id="8" name="Inhaltsplatzhalter 7">
            <a:extLst>
              <a:ext uri="{FF2B5EF4-FFF2-40B4-BE49-F238E27FC236}">
                <a16:creationId xmlns:a16="http://schemas.microsoft.com/office/drawing/2014/main" id="{4C7F10F7-4ABC-416C-BEAA-B3C546C37C6B}"/>
              </a:ext>
            </a:extLst>
          </p:cNvPr>
          <p:cNvSpPr>
            <a:spLocks noGrp="1"/>
          </p:cNvSpPr>
          <p:nvPr>
            <p:ph idx="1"/>
          </p:nvPr>
        </p:nvSpPr>
        <p:spPr/>
        <p:txBody>
          <a:bodyPr/>
          <a:lstStyle/>
          <a:p>
            <a:r>
              <a:rPr lang="de-DE" dirty="0"/>
              <a:t>Dauer i. d. R. 12 Monate; bis 18 Monate möglich</a:t>
            </a:r>
          </a:p>
          <a:p>
            <a:r>
              <a:rPr lang="de-DE" dirty="0"/>
              <a:t>Abschluss TN-bescheinigung, Zertifikate zu Einzelleistungen, , ggf.  </a:t>
            </a:r>
            <a:r>
              <a:rPr lang="de-DE" dirty="0">
                <a:solidFill>
                  <a:srgbClr val="0070C0"/>
                </a:solidFill>
              </a:rPr>
              <a:t>Berufsbildungsreife</a:t>
            </a:r>
            <a:r>
              <a:rPr lang="de-DE" dirty="0"/>
              <a:t>/Hauptschulabschluss, Bildungs-/Arbeitszeit bis 39 Std. /Woche mit i. d . R. 2-3 Tagen Urlaub</a:t>
            </a:r>
          </a:p>
          <a:p>
            <a:r>
              <a:rPr lang="de-DE" dirty="0"/>
              <a:t>Träger verfügen über ihr Fachkonzept zur Berufsvorbereitung</a:t>
            </a:r>
          </a:p>
          <a:p>
            <a:r>
              <a:rPr lang="de-DE" dirty="0"/>
              <a:t>Träger sind Bestandteil von Netzwerken (Betriebe, Berufsschulen, Integrationsfachkräfte des Jobcenters, Jugend-, Sozialämter, regionale Anlaufstellen* …</a:t>
            </a:r>
          </a:p>
        </p:txBody>
      </p:sp>
      <p:sp>
        <p:nvSpPr>
          <p:cNvPr id="4" name="Fußzeilenplatzhalter 3">
            <a:extLst>
              <a:ext uri="{FF2B5EF4-FFF2-40B4-BE49-F238E27FC236}">
                <a16:creationId xmlns:a16="http://schemas.microsoft.com/office/drawing/2014/main" id="{C6291B7C-3684-4A76-9B6D-35289FEBC879}"/>
              </a:ext>
            </a:extLst>
          </p:cNvPr>
          <p:cNvSpPr>
            <a:spLocks noGrp="1"/>
          </p:cNvSpPr>
          <p:nvPr>
            <p:ph type="ftr" sz="quarter" idx="11"/>
          </p:nvPr>
        </p:nvSpPr>
        <p:spPr/>
        <p:txBody>
          <a:bodyPr/>
          <a:lstStyle/>
          <a:p>
            <a:r>
              <a:rPr lang="en-US"/>
              <a:t>NEY (BTU) für SPI</a:t>
            </a:r>
            <a:endParaRPr lang="en-US" dirty="0"/>
          </a:p>
        </p:txBody>
      </p:sp>
      <p:sp>
        <p:nvSpPr>
          <p:cNvPr id="5" name="Foliennummernplatzhalter 4">
            <a:extLst>
              <a:ext uri="{FF2B5EF4-FFF2-40B4-BE49-F238E27FC236}">
                <a16:creationId xmlns:a16="http://schemas.microsoft.com/office/drawing/2014/main" id="{A67B5E0C-DEA3-4303-9B61-4CE4B1711C1D}"/>
              </a:ext>
            </a:extLst>
          </p:cNvPr>
          <p:cNvSpPr>
            <a:spLocks noGrp="1"/>
          </p:cNvSpPr>
          <p:nvPr>
            <p:ph type="sldNum" sz="quarter" idx="12"/>
          </p:nvPr>
        </p:nvSpPr>
        <p:spPr/>
        <p:txBody>
          <a:bodyPr/>
          <a:lstStyle/>
          <a:p>
            <a:fld id="{8A7A6979-0714-4377-B894-6BE4C2D6E202}" type="slidenum">
              <a:rPr lang="en-US" smtClean="0"/>
              <a:pPr/>
              <a:t>28</a:t>
            </a:fld>
            <a:endParaRPr lang="en-US" dirty="0"/>
          </a:p>
        </p:txBody>
      </p:sp>
    </p:spTree>
    <p:extLst>
      <p:ext uri="{BB962C8B-B14F-4D97-AF65-F5344CB8AC3E}">
        <p14:creationId xmlns:p14="http://schemas.microsoft.com/office/powerpoint/2010/main" val="2956574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00200" y="274638"/>
            <a:ext cx="7660258" cy="1768962"/>
          </a:xfrm>
        </p:spPr>
        <p:txBody>
          <a:bodyPr>
            <a:normAutofit/>
          </a:bodyPr>
          <a:lstStyle/>
          <a:p>
            <a:r>
              <a:rPr lang="de-DE" sz="1600" dirty="0"/>
              <a:t>Arbeitskreis Inklusion Übergang Schule - Beruf Stadt Cottbus und Landkreis Spree-Neiße.</a:t>
            </a:r>
            <a:br>
              <a:rPr lang="de-DE" sz="1600" dirty="0"/>
            </a:br>
            <a:r>
              <a:rPr lang="de-DE" sz="1600" dirty="0"/>
              <a:t/>
            </a:r>
            <a:br>
              <a:rPr lang="de-DE" sz="1600" dirty="0"/>
            </a:br>
            <a:r>
              <a:rPr lang="de-DE" sz="1600" u="sng" dirty="0">
                <a:solidFill>
                  <a:srgbClr val="0070C0"/>
                </a:solidFill>
                <a:hlinkClick r:id="rId2">
                  <a:extLst>
                    <a:ext uri="{A12FA001-AC4F-418D-AE19-62706E023703}">
                      <ahyp:hlinkClr xmlns:ahyp="http://schemas.microsoft.com/office/drawing/2018/hyperlinkcolor" xmlns="" val="tx"/>
                    </a:ext>
                  </a:extLst>
                </a:hlinkClick>
              </a:rPr>
              <a:t>born@ifd-brandenburg.de</a:t>
            </a:r>
            <a:r>
              <a:rPr lang="de-DE" sz="1600" u="sng" dirty="0"/>
              <a:t/>
            </a:r>
            <a:br>
              <a:rPr lang="de-DE" sz="1600" u="sng" dirty="0"/>
            </a:br>
            <a:endParaRPr lang="de-DE" sz="1600" dirty="0"/>
          </a:p>
        </p:txBody>
      </p:sp>
      <p:pic>
        <p:nvPicPr>
          <p:cNvPr id="6" name="Inhaltsplatzhalter 5"/>
          <p:cNvPicPr>
            <a:picLocks noGrp="1" noChangeAspect="1"/>
          </p:cNvPicPr>
          <p:nvPr>
            <p:ph idx="1"/>
          </p:nvPr>
        </p:nvPicPr>
        <p:blipFill rotWithShape="1">
          <a:blip r:embed="rId3"/>
          <a:srcRect l="31411" t="19724" r="32958" b="29921"/>
          <a:stretch/>
        </p:blipFill>
        <p:spPr>
          <a:xfrm>
            <a:off x="1600200" y="2363639"/>
            <a:ext cx="7660258" cy="3872570"/>
          </a:xfrm>
          <a:prstGeom prst="rect">
            <a:avLst/>
          </a:prstGeom>
        </p:spPr>
      </p:pic>
      <p:sp>
        <p:nvSpPr>
          <p:cNvPr id="4" name="Fußzeilenplatzhalter 3"/>
          <p:cNvSpPr>
            <a:spLocks noGrp="1"/>
          </p:cNvSpPr>
          <p:nvPr>
            <p:ph type="ftr" sz="quarter" idx="11"/>
          </p:nvPr>
        </p:nvSpPr>
        <p:spPr/>
        <p:txBody>
          <a:bodyPr/>
          <a:lstStyle/>
          <a:p>
            <a:r>
              <a:rPr lang="nb-NO" sz="1000"/>
              <a:t>NEY (BTU) für SPI</a:t>
            </a:r>
            <a:endParaRPr lang="de-DE" sz="1000" dirty="0"/>
          </a:p>
        </p:txBody>
      </p:sp>
      <p:sp>
        <p:nvSpPr>
          <p:cNvPr id="3" name="Foliennummernplatzhalter 2">
            <a:extLst>
              <a:ext uri="{FF2B5EF4-FFF2-40B4-BE49-F238E27FC236}">
                <a16:creationId xmlns:a16="http://schemas.microsoft.com/office/drawing/2014/main" id="{55C54466-629D-4D31-9C4E-6A94259F205E}"/>
              </a:ext>
            </a:extLst>
          </p:cNvPr>
          <p:cNvSpPr>
            <a:spLocks noGrp="1"/>
          </p:cNvSpPr>
          <p:nvPr>
            <p:ph type="sldNum" sz="quarter" idx="12"/>
          </p:nvPr>
        </p:nvSpPr>
        <p:spPr/>
        <p:txBody>
          <a:bodyPr/>
          <a:lstStyle/>
          <a:p>
            <a:fld id="{8A7A6979-0714-4377-B894-6BE4C2D6E202}" type="slidenum">
              <a:rPr lang="en-US" smtClean="0"/>
              <a:pPr/>
              <a:t>29</a:t>
            </a:fld>
            <a:endParaRPr lang="en-US" dirty="0"/>
          </a:p>
        </p:txBody>
      </p:sp>
    </p:spTree>
    <p:extLst>
      <p:ext uri="{BB962C8B-B14F-4D97-AF65-F5344CB8AC3E}">
        <p14:creationId xmlns:p14="http://schemas.microsoft.com/office/powerpoint/2010/main" val="1094270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8ECD64-88C9-4CE7-ABF2-D4B1C9263BC2}"/>
              </a:ext>
            </a:extLst>
          </p:cNvPr>
          <p:cNvSpPr>
            <a:spLocks noGrp="1"/>
          </p:cNvSpPr>
          <p:nvPr>
            <p:ph type="title"/>
          </p:nvPr>
        </p:nvSpPr>
        <p:spPr>
          <a:xfrm>
            <a:off x="1275126" y="736274"/>
            <a:ext cx="9664117" cy="763398"/>
          </a:xfrm>
        </p:spPr>
        <p:txBody>
          <a:bodyPr>
            <a:normAutofit/>
          </a:bodyPr>
          <a:lstStyle/>
          <a:p>
            <a:r>
              <a:rPr lang="de-DE" dirty="0"/>
              <a:t>Anschluss Teil </a:t>
            </a:r>
          </a:p>
        </p:txBody>
      </p:sp>
      <p:sp>
        <p:nvSpPr>
          <p:cNvPr id="3" name="Inhaltsplatzhalter 2">
            <a:extLst>
              <a:ext uri="{FF2B5EF4-FFF2-40B4-BE49-F238E27FC236}">
                <a16:creationId xmlns:a16="http://schemas.microsoft.com/office/drawing/2014/main" id="{F5F9E87A-2FC7-467D-B7EE-135D12B12865}"/>
              </a:ext>
            </a:extLst>
          </p:cNvPr>
          <p:cNvSpPr>
            <a:spLocks noGrp="1"/>
          </p:cNvSpPr>
          <p:nvPr>
            <p:ph idx="1"/>
          </p:nvPr>
        </p:nvSpPr>
        <p:spPr>
          <a:xfrm>
            <a:off x="1132514" y="2298583"/>
            <a:ext cx="10083567" cy="3441444"/>
          </a:xfrm>
          <a:noFill/>
        </p:spPr>
        <p:txBody>
          <a:bodyPr>
            <a:normAutofit fontScale="92500" lnSpcReduction="10000"/>
          </a:bodyPr>
          <a:lstStyle/>
          <a:p>
            <a:pPr marL="342900" indent="-342900">
              <a:buFont typeface="+mj-lt"/>
              <a:buAutoNum type="arabicPeriod"/>
            </a:pPr>
            <a:r>
              <a:rPr lang="de-DE" b="1" dirty="0">
                <a:solidFill>
                  <a:srgbClr val="0070C0"/>
                </a:solidFill>
              </a:rPr>
              <a:t> Das Können, Fähigkeiten fortlaufend fördern</a:t>
            </a:r>
          </a:p>
          <a:p>
            <a:pPr marL="228600" lvl="1" indent="0">
              <a:buNone/>
            </a:pPr>
            <a:r>
              <a:rPr lang="de-DE" dirty="0">
                <a:solidFill>
                  <a:schemeClr val="tx1"/>
                </a:solidFill>
              </a:rPr>
              <a:t>	Übersicht n. Kobi, o. J. vgl. Handout zu Teil 1</a:t>
            </a:r>
          </a:p>
          <a:p>
            <a:pPr marL="571500" lvl="1" indent="-342900">
              <a:buFont typeface="+mj-lt"/>
              <a:buAutoNum type="arabicPeriod"/>
            </a:pPr>
            <a:endParaRPr lang="de-DE" dirty="0">
              <a:solidFill>
                <a:schemeClr val="tx1"/>
              </a:solidFill>
            </a:endParaRPr>
          </a:p>
          <a:p>
            <a:pPr marL="342900" indent="-342900">
              <a:buFont typeface="+mj-lt"/>
              <a:buAutoNum type="arabicPeriod"/>
            </a:pPr>
            <a:r>
              <a:rPr lang="de-DE" b="1" dirty="0">
                <a:solidFill>
                  <a:srgbClr val="0070C0"/>
                </a:solidFill>
              </a:rPr>
              <a:t>Das Wollen, Motivation und Volition fortlaufend fördern</a:t>
            </a:r>
          </a:p>
          <a:p>
            <a:pPr marL="228600" lvl="1" indent="0">
              <a:buNone/>
            </a:pPr>
            <a:r>
              <a:rPr lang="de-DE" dirty="0">
                <a:solidFill>
                  <a:schemeClr val="tx1"/>
                </a:solidFill>
              </a:rPr>
              <a:t>	an Werte (Altruismus, Familie, und finanziell Sicherheit n. empirischen Studien) sowie</a:t>
            </a:r>
          </a:p>
          <a:p>
            <a:pPr marL="228600" lvl="1" indent="0">
              <a:buNone/>
            </a:pPr>
            <a:r>
              <a:rPr lang="de-DE" dirty="0">
                <a:solidFill>
                  <a:schemeClr val="tx1"/>
                </a:solidFill>
              </a:rPr>
              <a:t>	an Bedürfnisse (Zugehörigkeit, Autonomie, Selbstwert, Freude) fortlaufend andocken und so Motivation unterstützen</a:t>
            </a:r>
          </a:p>
          <a:p>
            <a:pPr marL="342900" indent="-342900">
              <a:buFont typeface="+mj-lt"/>
              <a:buAutoNum type="arabicPeriod"/>
            </a:pPr>
            <a:endParaRPr lang="de-DE" dirty="0">
              <a:solidFill>
                <a:schemeClr val="tx1"/>
              </a:solidFill>
            </a:endParaRPr>
          </a:p>
          <a:p>
            <a:pPr marL="342900" indent="-342900">
              <a:buFont typeface="+mj-lt"/>
              <a:buAutoNum type="arabicPeriod"/>
            </a:pPr>
            <a:r>
              <a:rPr lang="de-DE" b="1" dirty="0">
                <a:solidFill>
                  <a:srgbClr val="0070C0"/>
                </a:solidFill>
              </a:rPr>
              <a:t>Kontextfaktoren beachten </a:t>
            </a:r>
          </a:p>
          <a:p>
            <a:pPr marL="228600" lvl="1" indent="0">
              <a:buNone/>
            </a:pPr>
            <a:r>
              <a:rPr lang="de-DE" dirty="0">
                <a:solidFill>
                  <a:schemeClr val="tx1"/>
                </a:solidFill>
              </a:rPr>
              <a:t>	nicht nur von Seiten der Lehrkräfte, sondern </a:t>
            </a:r>
          </a:p>
          <a:p>
            <a:pPr marL="228600" lvl="1" indent="0">
              <a:buNone/>
            </a:pPr>
            <a:r>
              <a:rPr lang="de-DE" dirty="0">
                <a:solidFill>
                  <a:schemeClr val="tx1"/>
                </a:solidFill>
              </a:rPr>
              <a:t>	für Schülerinnen und Schüler einsichtig machen</a:t>
            </a:r>
          </a:p>
          <a:p>
            <a:endParaRPr lang="de-DE" dirty="0"/>
          </a:p>
        </p:txBody>
      </p:sp>
      <p:sp>
        <p:nvSpPr>
          <p:cNvPr id="4" name="Fußzeilenplatzhalter 3">
            <a:extLst>
              <a:ext uri="{FF2B5EF4-FFF2-40B4-BE49-F238E27FC236}">
                <a16:creationId xmlns:a16="http://schemas.microsoft.com/office/drawing/2014/main" id="{ECCD4303-E45F-43CF-A1C8-A7773C7ACDC6}"/>
              </a:ext>
            </a:extLst>
          </p:cNvPr>
          <p:cNvSpPr>
            <a:spLocks noGrp="1"/>
          </p:cNvSpPr>
          <p:nvPr>
            <p:ph type="ftr" sz="quarter" idx="11"/>
          </p:nvPr>
        </p:nvSpPr>
        <p:spPr/>
        <p:txBody>
          <a:bodyPr/>
          <a:lstStyle/>
          <a:p>
            <a:r>
              <a:rPr lang="en-US"/>
              <a:t>NEY (BTU) für SPI</a:t>
            </a:r>
            <a:endParaRPr lang="en-US" dirty="0"/>
          </a:p>
        </p:txBody>
      </p:sp>
      <p:sp>
        <p:nvSpPr>
          <p:cNvPr id="5" name="Foliennummernplatzhalter 4">
            <a:extLst>
              <a:ext uri="{FF2B5EF4-FFF2-40B4-BE49-F238E27FC236}">
                <a16:creationId xmlns:a16="http://schemas.microsoft.com/office/drawing/2014/main" id="{94C908C0-F5EA-41AA-B621-E50CC2F18B24}"/>
              </a:ext>
            </a:extLst>
          </p:cNvPr>
          <p:cNvSpPr>
            <a:spLocks noGrp="1"/>
          </p:cNvSpPr>
          <p:nvPr>
            <p:ph type="sldNum" sz="quarter" idx="12"/>
          </p:nvPr>
        </p:nvSpPr>
        <p:spPr/>
        <p:txBody>
          <a:bodyPr/>
          <a:lstStyle/>
          <a:p>
            <a:fld id="{8A7A6979-0714-4377-B894-6BE4C2D6E202}" type="slidenum">
              <a:rPr lang="en-US" smtClean="0"/>
              <a:pPr/>
              <a:t>3</a:t>
            </a:fld>
            <a:endParaRPr lang="en-US" dirty="0"/>
          </a:p>
        </p:txBody>
      </p:sp>
    </p:spTree>
    <p:extLst>
      <p:ext uri="{BB962C8B-B14F-4D97-AF65-F5344CB8AC3E}">
        <p14:creationId xmlns:p14="http://schemas.microsoft.com/office/powerpoint/2010/main" val="10740919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12F8A2-5D7E-441E-A602-1B2840016B3B}"/>
              </a:ext>
            </a:extLst>
          </p:cNvPr>
          <p:cNvSpPr>
            <a:spLocks noGrp="1"/>
          </p:cNvSpPr>
          <p:nvPr>
            <p:ph type="title"/>
          </p:nvPr>
        </p:nvSpPr>
        <p:spPr>
          <a:xfrm>
            <a:off x="1600200" y="486562"/>
            <a:ext cx="8273642" cy="872455"/>
          </a:xfrm>
          <a:solidFill>
            <a:schemeClr val="accent2">
              <a:lumMod val="60000"/>
              <a:lumOff val="40000"/>
            </a:schemeClr>
          </a:solidFill>
        </p:spPr>
        <p:txBody>
          <a:bodyPr>
            <a:normAutofit fontScale="90000"/>
          </a:bodyPr>
          <a:lstStyle/>
          <a:p>
            <a:r>
              <a:rPr lang="de-DE" sz="1600" dirty="0"/>
              <a:t>Struktur Berufsvorbereitung </a:t>
            </a:r>
            <a:br>
              <a:rPr lang="de-DE" sz="1600" dirty="0"/>
            </a:br>
            <a:r>
              <a:rPr lang="de-DE" sz="1100" dirty="0">
                <a:solidFill>
                  <a:schemeClr val="bg2">
                    <a:lumMod val="50000"/>
                  </a:schemeClr>
                </a:solidFill>
              </a:rPr>
              <a:t>(</a:t>
            </a:r>
            <a:r>
              <a:rPr lang="de-DE" sz="1100" dirty="0" err="1">
                <a:solidFill>
                  <a:schemeClr val="bg2">
                    <a:lumMod val="50000"/>
                  </a:schemeClr>
                </a:solidFill>
              </a:rPr>
              <a:t>Enggruber</a:t>
            </a:r>
            <a:r>
              <a:rPr lang="de-DE" sz="1100" dirty="0">
                <a:solidFill>
                  <a:schemeClr val="bg2">
                    <a:lumMod val="50000"/>
                  </a:schemeClr>
                </a:solidFill>
              </a:rPr>
              <a:t>/Fehlau 2018)</a:t>
            </a:r>
            <a:r>
              <a:rPr lang="de-DE" sz="1600" dirty="0"/>
              <a:t/>
            </a:r>
            <a:br>
              <a:rPr lang="de-DE" sz="1600" dirty="0"/>
            </a:br>
            <a:r>
              <a:rPr lang="de-DE" sz="1600" dirty="0"/>
              <a:t/>
            </a:r>
            <a:br>
              <a:rPr lang="de-DE" sz="1600" dirty="0"/>
            </a:br>
            <a:r>
              <a:rPr lang="de-DE" sz="1600" dirty="0"/>
              <a:t>vor der theoriereduzierten Ausbildung</a:t>
            </a:r>
          </a:p>
        </p:txBody>
      </p:sp>
      <p:pic>
        <p:nvPicPr>
          <p:cNvPr id="6" name="Inhaltsplatzhalter 5">
            <a:extLst>
              <a:ext uri="{FF2B5EF4-FFF2-40B4-BE49-F238E27FC236}">
                <a16:creationId xmlns:a16="http://schemas.microsoft.com/office/drawing/2014/main" id="{E8F65034-4B27-482D-84DB-CF97CE7248EA}"/>
              </a:ext>
            </a:extLst>
          </p:cNvPr>
          <p:cNvPicPr>
            <a:picLocks noGrp="1" noChangeAspect="1"/>
          </p:cNvPicPr>
          <p:nvPr>
            <p:ph idx="1"/>
          </p:nvPr>
        </p:nvPicPr>
        <p:blipFill rotWithShape="1">
          <a:blip r:embed="rId2"/>
          <a:srcRect l="23581" t="25486" r="24515" b="14679"/>
          <a:stretch/>
        </p:blipFill>
        <p:spPr>
          <a:xfrm>
            <a:off x="1600200" y="1692494"/>
            <a:ext cx="8273642" cy="4564075"/>
          </a:xfrm>
          <a:prstGeom prst="rect">
            <a:avLst/>
          </a:prstGeom>
        </p:spPr>
      </p:pic>
      <p:sp>
        <p:nvSpPr>
          <p:cNvPr id="4" name="Fußzeilenplatzhalter 3">
            <a:extLst>
              <a:ext uri="{FF2B5EF4-FFF2-40B4-BE49-F238E27FC236}">
                <a16:creationId xmlns:a16="http://schemas.microsoft.com/office/drawing/2014/main" id="{C6291B7C-3684-4A76-9B6D-35289FEBC879}"/>
              </a:ext>
            </a:extLst>
          </p:cNvPr>
          <p:cNvSpPr>
            <a:spLocks noGrp="1"/>
          </p:cNvSpPr>
          <p:nvPr>
            <p:ph type="ftr" sz="quarter" idx="11"/>
          </p:nvPr>
        </p:nvSpPr>
        <p:spPr/>
        <p:txBody>
          <a:bodyPr/>
          <a:lstStyle/>
          <a:p>
            <a:r>
              <a:rPr lang="en-US"/>
              <a:t>NEY (BTU) für SPI</a:t>
            </a:r>
            <a:endParaRPr lang="en-US" dirty="0"/>
          </a:p>
        </p:txBody>
      </p:sp>
      <p:sp>
        <p:nvSpPr>
          <p:cNvPr id="5" name="Foliennummernplatzhalter 4">
            <a:extLst>
              <a:ext uri="{FF2B5EF4-FFF2-40B4-BE49-F238E27FC236}">
                <a16:creationId xmlns:a16="http://schemas.microsoft.com/office/drawing/2014/main" id="{A67B5E0C-DEA3-4303-9B61-4CE4B1711C1D}"/>
              </a:ext>
            </a:extLst>
          </p:cNvPr>
          <p:cNvSpPr>
            <a:spLocks noGrp="1"/>
          </p:cNvSpPr>
          <p:nvPr>
            <p:ph type="sldNum" sz="quarter" idx="12"/>
          </p:nvPr>
        </p:nvSpPr>
        <p:spPr/>
        <p:txBody>
          <a:bodyPr/>
          <a:lstStyle/>
          <a:p>
            <a:fld id="{8A7A6979-0714-4377-B894-6BE4C2D6E202}" type="slidenum">
              <a:rPr lang="en-US" smtClean="0"/>
              <a:pPr/>
              <a:t>30</a:t>
            </a:fld>
            <a:endParaRPr lang="en-US" dirty="0"/>
          </a:p>
        </p:txBody>
      </p:sp>
    </p:spTree>
    <p:extLst>
      <p:ext uri="{BB962C8B-B14F-4D97-AF65-F5344CB8AC3E}">
        <p14:creationId xmlns:p14="http://schemas.microsoft.com/office/powerpoint/2010/main" val="38288001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AE2343-0DFC-418F-A5DD-7CE2E7B09855}"/>
              </a:ext>
            </a:extLst>
          </p:cNvPr>
          <p:cNvSpPr>
            <a:spLocks noGrp="1"/>
          </p:cNvSpPr>
          <p:nvPr>
            <p:ph type="title"/>
          </p:nvPr>
        </p:nvSpPr>
        <p:spPr>
          <a:xfrm>
            <a:off x="1311215" y="629174"/>
            <a:ext cx="8649649" cy="562063"/>
          </a:xfrm>
          <a:solidFill>
            <a:schemeClr val="accent2">
              <a:lumMod val="60000"/>
              <a:lumOff val="40000"/>
            </a:schemeClr>
          </a:solidFill>
        </p:spPr>
        <p:txBody>
          <a:bodyPr>
            <a:noAutofit/>
          </a:bodyPr>
          <a:lstStyle/>
          <a:p>
            <a:r>
              <a:rPr lang="de-DE" sz="1600" dirty="0"/>
              <a:t>Struktur Theoriereduzierte Ausbildung</a:t>
            </a:r>
          </a:p>
        </p:txBody>
      </p:sp>
      <p:sp>
        <p:nvSpPr>
          <p:cNvPr id="6" name="Textfeld 2">
            <a:extLst>
              <a:ext uri="{FF2B5EF4-FFF2-40B4-BE49-F238E27FC236}">
                <a16:creationId xmlns:a16="http://schemas.microsoft.com/office/drawing/2014/main" id="{96C0E994-5FF8-47B4-93DB-2FC696AF2430}"/>
              </a:ext>
            </a:extLst>
          </p:cNvPr>
          <p:cNvSpPr txBox="1">
            <a:spLocks noGrp="1" noChangeArrowheads="1"/>
          </p:cNvSpPr>
          <p:nvPr>
            <p:ph idx="1"/>
          </p:nvPr>
        </p:nvSpPr>
        <p:spPr bwMode="auto">
          <a:prstGeom prst="rect">
            <a:avLst/>
          </a:prstGeom>
          <a:noFill/>
          <a:ln w="9525">
            <a:solidFill>
              <a:schemeClr val="tx1">
                <a:lumMod val="75000"/>
                <a:lumOff val="25000"/>
              </a:schemeClr>
            </a:solidFill>
            <a:prstDash val="dash"/>
            <a:miter lim="800000"/>
            <a:headEnd/>
            <a:tailEnd/>
          </a:ln>
        </p:spPr>
        <p:txBody>
          <a:bodyPr rot="0" vert="horz" wrap="square" lIns="91440" tIns="45720" rIns="91440" bIns="45720" anchor="t" anchorCtr="0">
            <a:noAutofit/>
          </a:bodyPr>
          <a:lstStyle/>
          <a:p>
            <a:pPr>
              <a:lnSpc>
                <a:spcPct val="107000"/>
              </a:lnSpc>
              <a:spcAft>
                <a:spcPts val="800"/>
              </a:spcAft>
            </a:pPr>
            <a:r>
              <a:rPr lang="de-DE" sz="1100" dirty="0">
                <a:effectLst/>
                <a:latin typeface="Calibri" panose="020F0502020204030204" pitchFamily="34" charset="0"/>
                <a:ea typeface="Calibri" panose="020F0502020204030204" pitchFamily="34" charset="0"/>
                <a:cs typeface="Times New Roman" panose="02020603050405020304" pitchFamily="18" charset="0"/>
              </a:rPr>
              <a:t>Meldung von Integrations-bemühungen an Arbeitsamt </a:t>
            </a:r>
          </a:p>
        </p:txBody>
      </p:sp>
      <p:sp>
        <p:nvSpPr>
          <p:cNvPr id="4" name="Fußzeilenplatzhalter 3">
            <a:extLst>
              <a:ext uri="{FF2B5EF4-FFF2-40B4-BE49-F238E27FC236}">
                <a16:creationId xmlns:a16="http://schemas.microsoft.com/office/drawing/2014/main" id="{453FA4BC-67A9-4BFE-9D61-61912CE05619}"/>
              </a:ext>
            </a:extLst>
          </p:cNvPr>
          <p:cNvSpPr>
            <a:spLocks noGrp="1"/>
          </p:cNvSpPr>
          <p:nvPr>
            <p:ph type="ftr" sz="quarter" idx="11"/>
          </p:nvPr>
        </p:nvSpPr>
        <p:spPr/>
        <p:txBody>
          <a:bodyPr/>
          <a:lstStyle/>
          <a:p>
            <a:r>
              <a:rPr lang="en-US"/>
              <a:t>NEY (BTU) für SPI</a:t>
            </a:r>
            <a:endParaRPr lang="en-US" dirty="0"/>
          </a:p>
        </p:txBody>
      </p:sp>
      <p:sp>
        <p:nvSpPr>
          <p:cNvPr id="5" name="Foliennummernplatzhalter 4">
            <a:extLst>
              <a:ext uri="{FF2B5EF4-FFF2-40B4-BE49-F238E27FC236}">
                <a16:creationId xmlns:a16="http://schemas.microsoft.com/office/drawing/2014/main" id="{479E44E8-B4C7-4F93-A44B-9618EE3913DF}"/>
              </a:ext>
            </a:extLst>
          </p:cNvPr>
          <p:cNvSpPr>
            <a:spLocks noGrp="1"/>
          </p:cNvSpPr>
          <p:nvPr>
            <p:ph type="sldNum" sz="quarter" idx="12"/>
          </p:nvPr>
        </p:nvSpPr>
        <p:spPr/>
        <p:txBody>
          <a:bodyPr/>
          <a:lstStyle/>
          <a:p>
            <a:fld id="{8A7A6979-0714-4377-B894-6BE4C2D6E202}" type="slidenum">
              <a:rPr lang="en-US" smtClean="0"/>
              <a:pPr/>
              <a:t>31</a:t>
            </a:fld>
            <a:endParaRPr lang="en-US" dirty="0"/>
          </a:p>
        </p:txBody>
      </p:sp>
      <p:pic>
        <p:nvPicPr>
          <p:cNvPr id="7" name="Grafik 6">
            <a:extLst>
              <a:ext uri="{FF2B5EF4-FFF2-40B4-BE49-F238E27FC236}">
                <a16:creationId xmlns:a16="http://schemas.microsoft.com/office/drawing/2014/main" id="{CCA21CEE-6201-4404-A155-70B839531B66}"/>
              </a:ext>
            </a:extLst>
          </p:cNvPr>
          <p:cNvPicPr>
            <a:picLocks noChangeAspect="1"/>
          </p:cNvPicPr>
          <p:nvPr/>
        </p:nvPicPr>
        <p:blipFill rotWithShape="1">
          <a:blip r:embed="rId2"/>
          <a:srcRect l="22982" t="31400" r="25000" b="14067"/>
          <a:stretch/>
        </p:blipFill>
        <p:spPr>
          <a:xfrm>
            <a:off x="1311215" y="1643875"/>
            <a:ext cx="8649649" cy="4558187"/>
          </a:xfrm>
          <a:prstGeom prst="rect">
            <a:avLst/>
          </a:prstGeom>
        </p:spPr>
      </p:pic>
    </p:spTree>
    <p:extLst>
      <p:ext uri="{BB962C8B-B14F-4D97-AF65-F5344CB8AC3E}">
        <p14:creationId xmlns:p14="http://schemas.microsoft.com/office/powerpoint/2010/main" val="9408982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8ECD64-88C9-4CE7-ABF2-D4B1C9263BC2}"/>
              </a:ext>
            </a:extLst>
          </p:cNvPr>
          <p:cNvSpPr>
            <a:spLocks noGrp="1"/>
          </p:cNvSpPr>
          <p:nvPr>
            <p:ph type="title"/>
          </p:nvPr>
        </p:nvSpPr>
        <p:spPr>
          <a:xfrm>
            <a:off x="897621" y="604007"/>
            <a:ext cx="10544961" cy="1661021"/>
          </a:xfrm>
        </p:spPr>
        <p:txBody>
          <a:bodyPr>
            <a:normAutofit/>
          </a:bodyPr>
          <a:lstStyle/>
          <a:p>
            <a:r>
              <a:rPr lang="de-DE" sz="1600" dirty="0"/>
              <a:t>Ausbildungsabbrüchen vorbeugen</a:t>
            </a:r>
            <a:br>
              <a:rPr lang="de-DE" sz="1600" dirty="0"/>
            </a:br>
            <a:r>
              <a:rPr lang="de-DE" sz="1600" dirty="0"/>
              <a:t/>
            </a:r>
            <a:br>
              <a:rPr lang="de-DE" sz="1600" dirty="0"/>
            </a:br>
            <a:r>
              <a:rPr lang="de-DE" sz="1600" dirty="0"/>
              <a:t>Blick der Schüler erweitern:</a:t>
            </a:r>
            <a:br>
              <a:rPr lang="de-DE" sz="1600" dirty="0"/>
            </a:br>
            <a:r>
              <a:rPr lang="de-DE" sz="1600" dirty="0"/>
              <a:t/>
            </a:r>
            <a:br>
              <a:rPr lang="de-DE" sz="1600" dirty="0"/>
            </a:br>
            <a:r>
              <a:rPr lang="de-DE" sz="1600" dirty="0"/>
              <a:t>interne </a:t>
            </a:r>
            <a:r>
              <a:rPr lang="de-DE" sz="1600" u="sng" dirty="0"/>
              <a:t>und externe </a:t>
            </a:r>
            <a:r>
              <a:rPr lang="de-DE" sz="1600" dirty="0"/>
              <a:t>Ursachenzuschreibung</a:t>
            </a:r>
          </a:p>
        </p:txBody>
      </p:sp>
      <p:sp>
        <p:nvSpPr>
          <p:cNvPr id="3" name="Inhaltsplatzhalter 2">
            <a:extLst>
              <a:ext uri="{FF2B5EF4-FFF2-40B4-BE49-F238E27FC236}">
                <a16:creationId xmlns:a16="http://schemas.microsoft.com/office/drawing/2014/main" id="{F5F9E87A-2FC7-467D-B7EE-135D12B12865}"/>
              </a:ext>
            </a:extLst>
          </p:cNvPr>
          <p:cNvSpPr>
            <a:spLocks noGrp="1"/>
          </p:cNvSpPr>
          <p:nvPr>
            <p:ph idx="1"/>
          </p:nvPr>
        </p:nvSpPr>
        <p:spPr>
          <a:xfrm>
            <a:off x="981512" y="2734810"/>
            <a:ext cx="10461070" cy="3363985"/>
          </a:xfrm>
        </p:spPr>
        <p:txBody>
          <a:bodyPr/>
          <a:lstStyle/>
          <a:p>
            <a:pPr marL="0" indent="0">
              <a:buNone/>
            </a:pPr>
            <a:r>
              <a:rPr lang="de-DE" dirty="0"/>
              <a:t>Vgl. PPP zum Teil 1 der Weiterbildung</a:t>
            </a:r>
          </a:p>
        </p:txBody>
      </p:sp>
      <p:sp>
        <p:nvSpPr>
          <p:cNvPr id="4" name="Fußzeilenplatzhalter 3">
            <a:extLst>
              <a:ext uri="{FF2B5EF4-FFF2-40B4-BE49-F238E27FC236}">
                <a16:creationId xmlns:a16="http://schemas.microsoft.com/office/drawing/2014/main" id="{ECCD4303-E45F-43CF-A1C8-A7773C7ACDC6}"/>
              </a:ext>
            </a:extLst>
          </p:cNvPr>
          <p:cNvSpPr>
            <a:spLocks noGrp="1"/>
          </p:cNvSpPr>
          <p:nvPr>
            <p:ph type="ftr" sz="quarter" idx="11"/>
          </p:nvPr>
        </p:nvSpPr>
        <p:spPr/>
        <p:txBody>
          <a:bodyPr/>
          <a:lstStyle/>
          <a:p>
            <a:r>
              <a:rPr lang="en-US"/>
              <a:t>NEY (BTU) für SPI</a:t>
            </a:r>
            <a:endParaRPr lang="en-US" dirty="0"/>
          </a:p>
        </p:txBody>
      </p:sp>
      <p:sp>
        <p:nvSpPr>
          <p:cNvPr id="5" name="Foliennummernplatzhalter 4">
            <a:extLst>
              <a:ext uri="{FF2B5EF4-FFF2-40B4-BE49-F238E27FC236}">
                <a16:creationId xmlns:a16="http://schemas.microsoft.com/office/drawing/2014/main" id="{94C908C0-F5EA-41AA-B621-E50CC2F18B24}"/>
              </a:ext>
            </a:extLst>
          </p:cNvPr>
          <p:cNvSpPr>
            <a:spLocks noGrp="1"/>
          </p:cNvSpPr>
          <p:nvPr>
            <p:ph type="sldNum" sz="quarter" idx="12"/>
          </p:nvPr>
        </p:nvSpPr>
        <p:spPr/>
        <p:txBody>
          <a:bodyPr/>
          <a:lstStyle/>
          <a:p>
            <a:fld id="{8A7A6979-0714-4377-B894-6BE4C2D6E202}" type="slidenum">
              <a:rPr lang="en-US" smtClean="0"/>
              <a:pPr/>
              <a:t>32</a:t>
            </a:fld>
            <a:endParaRPr lang="en-US" dirty="0"/>
          </a:p>
        </p:txBody>
      </p:sp>
    </p:spTree>
    <p:extLst>
      <p:ext uri="{BB962C8B-B14F-4D97-AF65-F5344CB8AC3E}">
        <p14:creationId xmlns:p14="http://schemas.microsoft.com/office/powerpoint/2010/main" val="12362055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50628" y="365125"/>
            <a:ext cx="9622171" cy="1071789"/>
          </a:xfrm>
          <a:noFill/>
        </p:spPr>
        <p:txBody>
          <a:bodyPr>
            <a:normAutofit fontScale="90000"/>
          </a:bodyPr>
          <a:lstStyle/>
          <a:p>
            <a:pPr algn="l"/>
            <a:r>
              <a:rPr lang="de-DE" sz="1800" dirty="0"/>
              <a:t>Ursachen von Ausbildungsabbrüchen </a:t>
            </a:r>
            <a:br>
              <a:rPr lang="de-DE" sz="1800" dirty="0"/>
            </a:br>
            <a:r>
              <a:rPr lang="de-DE" sz="1800" dirty="0"/>
              <a:t/>
            </a:r>
            <a:br>
              <a:rPr lang="de-DE" sz="1800" dirty="0"/>
            </a:br>
            <a:r>
              <a:rPr lang="de-DE" sz="1300" dirty="0"/>
              <a:t>auf Basis der Person-Environment Fit-Theorie (PE Fit) und der empirischen Studie von Schuster (2016)</a:t>
            </a:r>
          </a:p>
        </p:txBody>
      </p:sp>
      <p:sp>
        <p:nvSpPr>
          <p:cNvPr id="3" name="Inhaltsplatzhalter 2"/>
          <p:cNvSpPr>
            <a:spLocks noGrp="1"/>
          </p:cNvSpPr>
          <p:nvPr>
            <p:ph idx="1"/>
          </p:nvPr>
        </p:nvSpPr>
        <p:spPr>
          <a:xfrm>
            <a:off x="1350628" y="2311879"/>
            <a:ext cx="10003172" cy="4232566"/>
          </a:xfrm>
        </p:spPr>
        <p:txBody>
          <a:bodyPr>
            <a:noAutofit/>
          </a:bodyPr>
          <a:lstStyle/>
          <a:p>
            <a:pPr marL="0" indent="0">
              <a:buNone/>
            </a:pPr>
            <a:r>
              <a:rPr lang="de-DE" sz="1600" dirty="0"/>
              <a:t>Der PE Fit beschreibt „…</a:t>
            </a:r>
            <a:r>
              <a:rPr lang="de-DE" sz="1600" dirty="0" err="1"/>
              <a:t>the</a:t>
            </a:r>
            <a:r>
              <a:rPr lang="de-DE" sz="1600" dirty="0"/>
              <a:t> </a:t>
            </a:r>
            <a:r>
              <a:rPr lang="de-DE" sz="1600" dirty="0" err="1"/>
              <a:t>match</a:t>
            </a:r>
            <a:r>
              <a:rPr lang="de-DE" sz="1600" dirty="0"/>
              <a:t> … </a:t>
            </a:r>
            <a:r>
              <a:rPr lang="de-DE" sz="1600" dirty="0" err="1"/>
              <a:t>between</a:t>
            </a:r>
            <a:r>
              <a:rPr lang="de-DE" sz="1600" dirty="0"/>
              <a:t> </a:t>
            </a:r>
            <a:r>
              <a:rPr lang="de-DE" sz="1600" dirty="0" err="1"/>
              <a:t>person</a:t>
            </a:r>
            <a:r>
              <a:rPr lang="de-DE" sz="1600" dirty="0"/>
              <a:t> and </a:t>
            </a:r>
            <a:r>
              <a:rPr lang="de-DE" sz="1600" dirty="0" err="1"/>
              <a:t>the</a:t>
            </a:r>
            <a:r>
              <a:rPr lang="de-DE" sz="1600" dirty="0"/>
              <a:t> </a:t>
            </a:r>
            <a:r>
              <a:rPr lang="de-DE" sz="1600" dirty="0" err="1"/>
              <a:t>environment</a:t>
            </a:r>
            <a:r>
              <a:rPr lang="de-DE" sz="1600" dirty="0"/>
              <a:t>“ </a:t>
            </a:r>
          </a:p>
          <a:p>
            <a:pPr marL="0" indent="0">
              <a:buNone/>
            </a:pPr>
            <a:r>
              <a:rPr lang="de-DE" sz="1600" dirty="0"/>
              <a:t>Also zwischen:</a:t>
            </a:r>
          </a:p>
          <a:p>
            <a:pPr lvl="1"/>
            <a:r>
              <a:rPr lang="de-DE" sz="1600" dirty="0"/>
              <a:t>Merkmale der Person: Ziele , Werte und Präferenzen sowie Fähigkeiten und Fertigkeiten/Kompetenzen </a:t>
            </a:r>
            <a:r>
              <a:rPr lang="de-DE" sz="1600" i="1" dirty="0"/>
              <a:t>und</a:t>
            </a:r>
          </a:p>
          <a:p>
            <a:pPr lvl="1"/>
            <a:r>
              <a:rPr lang="de-DE" sz="1600" dirty="0"/>
              <a:t>Merkmale der Umwelt: finanzielle, physische Ressourcen, Aufgaben, Interaktions- und Wachstumsmöglichkeiten</a:t>
            </a:r>
          </a:p>
          <a:p>
            <a:pPr marL="0" indent="0">
              <a:buNone/>
            </a:pPr>
            <a:endParaRPr lang="de-DE" sz="1600" dirty="0"/>
          </a:p>
          <a:p>
            <a:pPr marL="0" indent="0">
              <a:buNone/>
            </a:pPr>
            <a:r>
              <a:rPr lang="de-DE" sz="1600" dirty="0"/>
              <a:t>Arten des Fit:	</a:t>
            </a:r>
          </a:p>
          <a:p>
            <a:pPr lvl="1"/>
            <a:r>
              <a:rPr lang="de-DE" sz="1600" dirty="0" err="1"/>
              <a:t>supplementary</a:t>
            </a:r>
            <a:r>
              <a:rPr lang="de-DE" sz="1600" dirty="0"/>
              <a:t> Fit, </a:t>
            </a:r>
            <a:r>
              <a:rPr lang="de-DE" sz="1600" dirty="0" err="1"/>
              <a:t>complementary</a:t>
            </a:r>
            <a:r>
              <a:rPr lang="de-DE" sz="1600" dirty="0"/>
              <a:t> Fit, </a:t>
            </a:r>
            <a:r>
              <a:rPr lang="de-DE" sz="1600" dirty="0" err="1"/>
              <a:t>needs-supplies</a:t>
            </a:r>
            <a:r>
              <a:rPr lang="de-DE" sz="1600" dirty="0"/>
              <a:t> Fit, </a:t>
            </a:r>
            <a:r>
              <a:rPr lang="de-DE" sz="1600" dirty="0" err="1"/>
              <a:t>demands</a:t>
            </a:r>
            <a:r>
              <a:rPr lang="de-DE" sz="1600" dirty="0"/>
              <a:t> </a:t>
            </a:r>
            <a:r>
              <a:rPr lang="de-DE" sz="1600" dirty="0" err="1"/>
              <a:t>abilities</a:t>
            </a:r>
            <a:r>
              <a:rPr lang="de-DE" sz="1600" dirty="0"/>
              <a:t> Fit:</a:t>
            </a:r>
          </a:p>
        </p:txBody>
      </p:sp>
      <p:sp>
        <p:nvSpPr>
          <p:cNvPr id="5" name="Fußzeilenplatzhalter 4"/>
          <p:cNvSpPr>
            <a:spLocks noGrp="1"/>
          </p:cNvSpPr>
          <p:nvPr>
            <p:ph type="ftr" sz="quarter" idx="11"/>
          </p:nvPr>
        </p:nvSpPr>
        <p:spPr/>
        <p:txBody>
          <a:bodyPr/>
          <a:lstStyle/>
          <a:p>
            <a:r>
              <a:rPr lang="de-DE"/>
              <a:t>SPI_Ney_Berufsorientierung u. -integration Förderbedarf Lernen 14.02.24</a:t>
            </a:r>
          </a:p>
        </p:txBody>
      </p:sp>
      <p:sp>
        <p:nvSpPr>
          <p:cNvPr id="6" name="Foliennummernplatzhalter 5"/>
          <p:cNvSpPr>
            <a:spLocks noGrp="1"/>
          </p:cNvSpPr>
          <p:nvPr>
            <p:ph type="sldNum" sz="quarter" idx="12"/>
          </p:nvPr>
        </p:nvSpPr>
        <p:spPr/>
        <p:txBody>
          <a:bodyPr/>
          <a:lstStyle/>
          <a:p>
            <a:fld id="{AB51A1EA-B755-47CD-93E2-170AA790831C}" type="slidenum">
              <a:rPr lang="de-DE" smtClean="0"/>
              <a:t>33</a:t>
            </a:fld>
            <a:endParaRPr lang="de-DE"/>
          </a:p>
        </p:txBody>
      </p:sp>
    </p:spTree>
    <p:custDataLst>
      <p:tags r:id="rId1"/>
    </p:custDataLst>
    <p:extLst>
      <p:ext uri="{BB962C8B-B14F-4D97-AF65-F5344CB8AC3E}">
        <p14:creationId xmlns:p14="http://schemas.microsoft.com/office/powerpoint/2010/main" val="970052243"/>
      </p:ext>
    </p:extLst>
  </p:cSld>
  <p:clrMapOvr>
    <a:masterClrMapping/>
  </p:clrMapOvr>
  <mc:AlternateContent xmlns:mc="http://schemas.openxmlformats.org/markup-compatibility/2006" xmlns:p14="http://schemas.microsoft.com/office/powerpoint/2010/main">
    <mc:Choice Requires="p14">
      <p:transition spd="slow" p14:dur="2000" advTm="530104"/>
    </mc:Choice>
    <mc:Fallback xmlns="">
      <p:transition spd="slow" advTm="5301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10883" y="365126"/>
            <a:ext cx="10542917" cy="601526"/>
          </a:xfrm>
          <a:noFill/>
          <a:ln>
            <a:solidFill>
              <a:schemeClr val="accent1"/>
            </a:solidFill>
          </a:ln>
        </p:spPr>
        <p:txBody>
          <a:bodyPr>
            <a:normAutofit fontScale="90000"/>
          </a:bodyPr>
          <a:lstStyle/>
          <a:p>
            <a:pPr algn="l"/>
            <a:r>
              <a:rPr lang="de-DE" sz="1800" b="1" dirty="0"/>
              <a:t>Ursachen für Ausbildungsabbrüche </a:t>
            </a:r>
            <a:r>
              <a:rPr lang="de-DE" sz="1200" b="1" dirty="0"/>
              <a:t>(Schuster 2016)</a:t>
            </a:r>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1364970075"/>
              </p:ext>
            </p:extLst>
          </p:nvPr>
        </p:nvGraphicFramePr>
        <p:xfrm>
          <a:off x="810883" y="1184367"/>
          <a:ext cx="10341799" cy="5033553"/>
        </p:xfrm>
        <a:graphic>
          <a:graphicData uri="http://schemas.openxmlformats.org/drawingml/2006/table">
            <a:tbl>
              <a:tblPr firstRow="1" bandRow="1">
                <a:tableStyleId>{6E25E649-3F16-4E02-A733-19D2CDBF48F0}</a:tableStyleId>
              </a:tblPr>
              <a:tblGrid>
                <a:gridCol w="4626402">
                  <a:extLst>
                    <a:ext uri="{9D8B030D-6E8A-4147-A177-3AD203B41FA5}">
                      <a16:colId xmlns:a16="http://schemas.microsoft.com/office/drawing/2014/main" val="2828632650"/>
                    </a:ext>
                  </a:extLst>
                </a:gridCol>
                <a:gridCol w="5715397">
                  <a:extLst>
                    <a:ext uri="{9D8B030D-6E8A-4147-A177-3AD203B41FA5}">
                      <a16:colId xmlns:a16="http://schemas.microsoft.com/office/drawing/2014/main" val="954851601"/>
                    </a:ext>
                  </a:extLst>
                </a:gridCol>
              </a:tblGrid>
              <a:tr h="391737">
                <a:tc gridSpan="2">
                  <a:txBody>
                    <a:bodyPr/>
                    <a:lstStyle/>
                    <a:p>
                      <a:r>
                        <a:rPr lang="de-DE" dirty="0"/>
                        <a:t>Faktoren</a:t>
                      </a:r>
                    </a:p>
                  </a:txBody>
                  <a:tcPr/>
                </a:tc>
                <a:tc hMerge="1">
                  <a:txBody>
                    <a:bodyPr/>
                    <a:lstStyle/>
                    <a:p>
                      <a:endParaRPr lang="de-DE" dirty="0"/>
                    </a:p>
                  </a:txBody>
                  <a:tcPr/>
                </a:tc>
                <a:extLst>
                  <a:ext uri="{0D108BD9-81ED-4DB2-BD59-A6C34878D82A}">
                    <a16:rowId xmlns:a16="http://schemas.microsoft.com/office/drawing/2014/main" val="2141338407"/>
                  </a:ext>
                </a:extLst>
              </a:tr>
              <a:tr h="965927">
                <a:tc>
                  <a:txBody>
                    <a:bodyPr/>
                    <a:lstStyle/>
                    <a:p>
                      <a:r>
                        <a:rPr lang="de-DE" dirty="0"/>
                        <a:t>Person-</a:t>
                      </a:r>
                      <a:r>
                        <a:rPr lang="de-DE" dirty="0" err="1"/>
                        <a:t>Organization</a:t>
                      </a:r>
                      <a:r>
                        <a:rPr lang="de-DE" dirty="0"/>
                        <a:t> Fit</a:t>
                      </a:r>
                    </a:p>
                    <a:p>
                      <a:endParaRPr lang="de-DE" dirty="0"/>
                    </a:p>
                    <a:p>
                      <a:endParaRPr lang="de-DE" dirty="0"/>
                    </a:p>
                  </a:txBody>
                  <a:tcPr/>
                </a:tc>
                <a:tc>
                  <a:txBody>
                    <a:bodyPr/>
                    <a:lstStyle/>
                    <a:p>
                      <a:r>
                        <a:rPr lang="de-DE" dirty="0"/>
                        <a:t>Charakter, Werte – Betriebskultur,-klima z.B. </a:t>
                      </a:r>
                    </a:p>
                  </a:txBody>
                  <a:tcPr/>
                </a:tc>
                <a:extLst>
                  <a:ext uri="{0D108BD9-81ED-4DB2-BD59-A6C34878D82A}">
                    <a16:rowId xmlns:a16="http://schemas.microsoft.com/office/drawing/2014/main" val="2216861693"/>
                  </a:ext>
                </a:extLst>
              </a:tr>
              <a:tr h="965927">
                <a:tc>
                  <a:txBody>
                    <a:bodyPr/>
                    <a:lstStyle/>
                    <a:p>
                      <a:r>
                        <a:rPr lang="de-DE" dirty="0"/>
                        <a:t>Person-</a:t>
                      </a:r>
                      <a:r>
                        <a:rPr lang="de-DE" dirty="0" err="1"/>
                        <a:t>Vocation</a:t>
                      </a:r>
                      <a:r>
                        <a:rPr lang="de-DE" baseline="0" dirty="0"/>
                        <a:t> </a:t>
                      </a:r>
                      <a:r>
                        <a:rPr lang="de-DE" dirty="0"/>
                        <a:t>Fit</a:t>
                      </a:r>
                    </a:p>
                    <a:p>
                      <a:endParaRPr lang="de-DE" dirty="0"/>
                    </a:p>
                    <a:p>
                      <a:endParaRPr lang="de-DE" dirty="0"/>
                    </a:p>
                  </a:txBody>
                  <a:tcPr/>
                </a:tc>
                <a:tc>
                  <a:txBody>
                    <a:bodyPr/>
                    <a:lstStyle/>
                    <a:p>
                      <a:r>
                        <a:rPr lang="de-DE" dirty="0"/>
                        <a:t>Spezifische Präferenzen von Tätigkeiten und Rollen z.B. – übliche Tätigkeiten Rolle, Regeln im Beruf </a:t>
                      </a:r>
                    </a:p>
                  </a:txBody>
                  <a:tcPr/>
                </a:tc>
                <a:extLst>
                  <a:ext uri="{0D108BD9-81ED-4DB2-BD59-A6C34878D82A}">
                    <a16:rowId xmlns:a16="http://schemas.microsoft.com/office/drawing/2014/main" val="2031374906"/>
                  </a:ext>
                </a:extLst>
              </a:tr>
              <a:tr h="965927">
                <a:tc>
                  <a:txBody>
                    <a:bodyPr/>
                    <a:lstStyle/>
                    <a:p>
                      <a:r>
                        <a:rPr lang="de-DE" dirty="0"/>
                        <a:t>Person-Job</a:t>
                      </a:r>
                      <a:r>
                        <a:rPr lang="de-DE" baseline="0" dirty="0"/>
                        <a:t> </a:t>
                      </a:r>
                      <a:r>
                        <a:rPr lang="de-DE" dirty="0"/>
                        <a:t>Fit</a:t>
                      </a:r>
                    </a:p>
                    <a:p>
                      <a:endParaRPr lang="de-DE" dirty="0"/>
                    </a:p>
                    <a:p>
                      <a:endParaRPr lang="de-DE" dirty="0"/>
                    </a:p>
                  </a:txBody>
                  <a:tcPr/>
                </a:tc>
                <a:tc>
                  <a:txBody>
                    <a:bodyPr/>
                    <a:lstStyle/>
                    <a:p>
                      <a:r>
                        <a:rPr lang="de-DE" dirty="0"/>
                        <a:t>Fähigkeiten, Bedürfnisse – qualitativer und quantitativer Arbeitsaufwand z.B.</a:t>
                      </a:r>
                    </a:p>
                  </a:txBody>
                  <a:tcPr/>
                </a:tc>
                <a:extLst>
                  <a:ext uri="{0D108BD9-81ED-4DB2-BD59-A6C34878D82A}">
                    <a16:rowId xmlns:a16="http://schemas.microsoft.com/office/drawing/2014/main" val="980565163"/>
                  </a:ext>
                </a:extLst>
              </a:tr>
              <a:tr h="391737">
                <a:tc>
                  <a:txBody>
                    <a:bodyPr/>
                    <a:lstStyle/>
                    <a:p>
                      <a:r>
                        <a:rPr lang="de-DE" dirty="0"/>
                        <a:t>Person-Person Fit</a:t>
                      </a:r>
                    </a:p>
                  </a:txBody>
                  <a:tcPr/>
                </a:tc>
                <a:tc>
                  <a:txBody>
                    <a:bodyPr/>
                    <a:lstStyle/>
                    <a:p>
                      <a:endParaRPr lang="de-DE"/>
                    </a:p>
                  </a:txBody>
                  <a:tcPr/>
                </a:tc>
                <a:extLst>
                  <a:ext uri="{0D108BD9-81ED-4DB2-BD59-A6C34878D82A}">
                    <a16:rowId xmlns:a16="http://schemas.microsoft.com/office/drawing/2014/main" val="1744240789"/>
                  </a:ext>
                </a:extLst>
              </a:tr>
              <a:tr h="676149">
                <a:tc>
                  <a:txBody>
                    <a:bodyPr/>
                    <a:lstStyle/>
                    <a:p>
                      <a:r>
                        <a:rPr lang="de-DE" dirty="0"/>
                        <a:t>              Person-Group Fit!</a:t>
                      </a:r>
                    </a:p>
                    <a:p>
                      <a:endParaRPr lang="de-DE" dirty="0"/>
                    </a:p>
                  </a:txBody>
                  <a:tcPr/>
                </a:tc>
                <a:tc>
                  <a:txBody>
                    <a:bodyPr/>
                    <a:lstStyle/>
                    <a:p>
                      <a:r>
                        <a:rPr lang="de-DE" dirty="0"/>
                        <a:t>Teambindung und Arbeitszufriedenheit, Arbeitsteilung,</a:t>
                      </a:r>
                    </a:p>
                    <a:p>
                      <a:r>
                        <a:rPr lang="de-DE" dirty="0"/>
                        <a:t>Konfliktpotenzial</a:t>
                      </a:r>
                    </a:p>
                  </a:txBody>
                  <a:tcPr/>
                </a:tc>
                <a:extLst>
                  <a:ext uri="{0D108BD9-81ED-4DB2-BD59-A6C34878D82A}">
                    <a16:rowId xmlns:a16="http://schemas.microsoft.com/office/drawing/2014/main" val="3623847661"/>
                  </a:ext>
                </a:extLst>
              </a:tr>
              <a:tr h="676149">
                <a:tc>
                  <a:txBody>
                    <a:bodyPr/>
                    <a:lstStyle/>
                    <a:p>
                      <a:r>
                        <a:rPr lang="de-DE" dirty="0"/>
                        <a:t>              Person- Supervisor Fit!</a:t>
                      </a:r>
                      <a:endParaRPr lang="de-DE" b="1" dirty="0"/>
                    </a:p>
                  </a:txBody>
                  <a:tcPr/>
                </a:tc>
                <a:tc>
                  <a:txBody>
                    <a:bodyPr/>
                    <a:lstStyle/>
                    <a:p>
                      <a:r>
                        <a:rPr lang="de-DE" dirty="0"/>
                        <a:t>Vorbildung (Reha), Vorbereitung und Kompensation</a:t>
                      </a:r>
                    </a:p>
                    <a:p>
                      <a:endParaRPr lang="de-DE" dirty="0"/>
                    </a:p>
                  </a:txBody>
                  <a:tcPr/>
                </a:tc>
                <a:extLst>
                  <a:ext uri="{0D108BD9-81ED-4DB2-BD59-A6C34878D82A}">
                    <a16:rowId xmlns:a16="http://schemas.microsoft.com/office/drawing/2014/main" val="334912362"/>
                  </a:ext>
                </a:extLst>
              </a:tr>
            </a:tbl>
          </a:graphicData>
        </a:graphic>
      </p:graphicFrame>
      <p:sp>
        <p:nvSpPr>
          <p:cNvPr id="5" name="Fußzeilenplatzhalter 4"/>
          <p:cNvSpPr>
            <a:spLocks noGrp="1"/>
          </p:cNvSpPr>
          <p:nvPr>
            <p:ph type="ftr" sz="quarter" idx="11"/>
          </p:nvPr>
        </p:nvSpPr>
        <p:spPr/>
        <p:txBody>
          <a:bodyPr/>
          <a:lstStyle/>
          <a:p>
            <a:r>
              <a:rPr lang="de-DE"/>
              <a:t>SPI_Ney_Berufsorientierung u. -integration Förderbedarf Lernen 14.02.24</a:t>
            </a:r>
          </a:p>
        </p:txBody>
      </p:sp>
      <p:sp>
        <p:nvSpPr>
          <p:cNvPr id="6" name="Foliennummernplatzhalter 5"/>
          <p:cNvSpPr>
            <a:spLocks noGrp="1"/>
          </p:cNvSpPr>
          <p:nvPr>
            <p:ph type="sldNum" sz="quarter" idx="12"/>
          </p:nvPr>
        </p:nvSpPr>
        <p:spPr/>
        <p:txBody>
          <a:bodyPr/>
          <a:lstStyle/>
          <a:p>
            <a:fld id="{AB51A1EA-B755-47CD-93E2-170AA790831C}" type="slidenum">
              <a:rPr lang="de-DE" smtClean="0"/>
              <a:t>34</a:t>
            </a:fld>
            <a:endParaRPr lang="de-DE"/>
          </a:p>
        </p:txBody>
      </p:sp>
    </p:spTree>
    <p:extLst>
      <p:ext uri="{BB962C8B-B14F-4D97-AF65-F5344CB8AC3E}">
        <p14:creationId xmlns:p14="http://schemas.microsoft.com/office/powerpoint/2010/main" val="1836653463"/>
      </p:ext>
    </p:extLst>
  </p:cSld>
  <p:clrMapOvr>
    <a:masterClrMapping/>
  </p:clrMapOvr>
  <mc:AlternateContent xmlns:mc="http://schemas.openxmlformats.org/markup-compatibility/2006" xmlns:p14="http://schemas.microsoft.com/office/powerpoint/2010/main">
    <mc:Choice Requires="p14">
      <p:transition spd="slow" p14:dur="2000" advTm="752202"/>
    </mc:Choice>
    <mc:Fallback xmlns="">
      <p:transition spd="slow" advTm="752202"/>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90446" y="727167"/>
            <a:ext cx="10163353" cy="518159"/>
          </a:xfrm>
          <a:noFill/>
        </p:spPr>
        <p:txBody>
          <a:bodyPr>
            <a:normAutofit fontScale="90000"/>
          </a:bodyPr>
          <a:lstStyle/>
          <a:p>
            <a:pPr algn="l"/>
            <a:r>
              <a:rPr lang="de-DE" sz="1800" b="1" dirty="0"/>
              <a:t>Weitere Ursachen:</a:t>
            </a:r>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3939892941"/>
              </p:ext>
            </p:extLst>
          </p:nvPr>
        </p:nvGraphicFramePr>
        <p:xfrm>
          <a:off x="1190446" y="1566861"/>
          <a:ext cx="9934236" cy="4822521"/>
        </p:xfrm>
        <a:graphic>
          <a:graphicData uri="http://schemas.openxmlformats.org/drawingml/2006/table">
            <a:tbl>
              <a:tblPr firstRow="1" bandRow="1">
                <a:tableStyleId>{6E25E649-3F16-4E02-A733-19D2CDBF48F0}</a:tableStyleId>
              </a:tblPr>
              <a:tblGrid>
                <a:gridCol w="4053910">
                  <a:extLst>
                    <a:ext uri="{9D8B030D-6E8A-4147-A177-3AD203B41FA5}">
                      <a16:colId xmlns:a16="http://schemas.microsoft.com/office/drawing/2014/main" val="3171779230"/>
                    </a:ext>
                  </a:extLst>
                </a:gridCol>
                <a:gridCol w="5880326">
                  <a:extLst>
                    <a:ext uri="{9D8B030D-6E8A-4147-A177-3AD203B41FA5}">
                      <a16:colId xmlns:a16="http://schemas.microsoft.com/office/drawing/2014/main" val="1371623842"/>
                    </a:ext>
                  </a:extLst>
                </a:gridCol>
              </a:tblGrid>
              <a:tr h="1565898">
                <a:tc>
                  <a:txBody>
                    <a:bodyPr/>
                    <a:lstStyle/>
                    <a:p>
                      <a:endParaRPr lang="de-DE" dirty="0"/>
                    </a:p>
                    <a:p>
                      <a:r>
                        <a:rPr lang="de-DE" dirty="0"/>
                        <a:t>Betriebliche Ursachen </a:t>
                      </a:r>
                    </a:p>
                  </a:txBody>
                  <a:tcPr/>
                </a:tc>
                <a:tc>
                  <a:txBody>
                    <a:bodyPr/>
                    <a:lstStyle/>
                    <a:p>
                      <a:endParaRPr lang="de-DE" dirty="0"/>
                    </a:p>
                    <a:p>
                      <a:r>
                        <a:rPr lang="de-DE" dirty="0"/>
                        <a:t>Probleme erkennen und bearbeiten</a:t>
                      </a:r>
                    </a:p>
                    <a:p>
                      <a:r>
                        <a:rPr lang="de-DE" dirty="0"/>
                        <a:t>Betriebe interpretieren fehlende Motivation und Ausbildungsreife</a:t>
                      </a:r>
                    </a:p>
                    <a:p>
                      <a:r>
                        <a:rPr lang="de-DE" dirty="0"/>
                        <a:t>Enger Toleranzbereich des Betriebs; päd. Vorkenntnisse/Anleitungen fehlen</a:t>
                      </a:r>
                      <a:endParaRPr lang="de-DE" b="0" dirty="0">
                        <a:solidFill>
                          <a:schemeClr val="bg1"/>
                        </a:solidFill>
                      </a:endParaRPr>
                    </a:p>
                  </a:txBody>
                  <a:tcPr/>
                </a:tc>
                <a:extLst>
                  <a:ext uri="{0D108BD9-81ED-4DB2-BD59-A6C34878D82A}">
                    <a16:rowId xmlns:a16="http://schemas.microsoft.com/office/drawing/2014/main" val="2427968937"/>
                  </a:ext>
                </a:extLst>
              </a:tr>
              <a:tr h="1028387">
                <a:tc>
                  <a:txBody>
                    <a:bodyPr/>
                    <a:lstStyle/>
                    <a:p>
                      <a:r>
                        <a:rPr lang="de-DE" dirty="0"/>
                        <a:t>Persönliche Ursachen</a:t>
                      </a:r>
                    </a:p>
                  </a:txBody>
                  <a:tcPr/>
                </a:tc>
                <a:tc>
                  <a:txBody>
                    <a:bodyPr/>
                    <a:lstStyle/>
                    <a:p>
                      <a:r>
                        <a:rPr lang="de-DE" dirty="0"/>
                        <a:t>Ungünstige Erwartungshaltung wie Anerkennungsentzug bei aufkommenden Problemen</a:t>
                      </a:r>
                      <a:r>
                        <a:rPr lang="de-DE"/>
                        <a:t>, diffizile </a:t>
                      </a:r>
                      <a:r>
                        <a:rPr lang="de-DE" dirty="0"/>
                        <a:t>familiäre Faktoren, Gesundheit</a:t>
                      </a:r>
                    </a:p>
                  </a:txBody>
                  <a:tcPr/>
                </a:tc>
                <a:extLst>
                  <a:ext uri="{0D108BD9-81ED-4DB2-BD59-A6C34878D82A}">
                    <a16:rowId xmlns:a16="http://schemas.microsoft.com/office/drawing/2014/main" val="3003200130"/>
                  </a:ext>
                </a:extLst>
              </a:tr>
              <a:tr h="1028387">
                <a:tc>
                  <a:txBody>
                    <a:bodyPr/>
                    <a:lstStyle/>
                    <a:p>
                      <a:r>
                        <a:rPr lang="de-DE" dirty="0"/>
                        <a:t>Berufswahlbezogene Ursachen</a:t>
                      </a:r>
                    </a:p>
                  </a:txBody>
                  <a:tcPr/>
                </a:tc>
                <a:tc>
                  <a:txBody>
                    <a:bodyPr/>
                    <a:lstStyle/>
                    <a:p>
                      <a:r>
                        <a:rPr lang="de-DE" dirty="0"/>
                        <a:t>Schwache Berufsorientierung, verfehlte Berufswahl </a:t>
                      </a:r>
                    </a:p>
                  </a:txBody>
                  <a:tcPr/>
                </a:tc>
                <a:extLst>
                  <a:ext uri="{0D108BD9-81ED-4DB2-BD59-A6C34878D82A}">
                    <a16:rowId xmlns:a16="http://schemas.microsoft.com/office/drawing/2014/main" val="3737409831"/>
                  </a:ext>
                </a:extLst>
              </a:tr>
              <a:tr h="10283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Ursachen </a:t>
                      </a:r>
                    </a:p>
                    <a:p>
                      <a:pPr marL="0" marR="0" indent="0" algn="l" defTabSz="914400" rtl="0" eaLnBrk="1" fontAlgn="auto" latinLnBrk="0" hangingPunct="1">
                        <a:lnSpc>
                          <a:spcPct val="100000"/>
                        </a:lnSpc>
                        <a:spcBef>
                          <a:spcPts val="0"/>
                        </a:spcBef>
                        <a:spcAft>
                          <a:spcPts val="0"/>
                        </a:spcAft>
                        <a:buClrTx/>
                        <a:buSzTx/>
                        <a:buFontTx/>
                        <a:buNone/>
                        <a:tabLst/>
                        <a:defRPr/>
                      </a:pPr>
                      <a:r>
                        <a:rPr lang="de-DE" dirty="0"/>
                        <a:t>in der (Berufs-)Schule</a:t>
                      </a:r>
                    </a:p>
                    <a:p>
                      <a:endParaRPr lang="de-DE" dirty="0"/>
                    </a:p>
                  </a:txBody>
                  <a:tcPr/>
                </a:tc>
                <a:tc>
                  <a:txBody>
                    <a:bodyPr/>
                    <a:lstStyle/>
                    <a:p>
                      <a:r>
                        <a:rPr lang="de-DE" dirty="0" err="1"/>
                        <a:t>SuS</a:t>
                      </a:r>
                      <a:r>
                        <a:rPr lang="de-DE" dirty="0"/>
                        <a:t> mit Förderbedarf in regulären Ausbildungen, Prüfungsangst</a:t>
                      </a:r>
                    </a:p>
                    <a:p>
                      <a:endParaRPr lang="de-DE" dirty="0"/>
                    </a:p>
                  </a:txBody>
                  <a:tcPr/>
                </a:tc>
                <a:extLst>
                  <a:ext uri="{0D108BD9-81ED-4DB2-BD59-A6C34878D82A}">
                    <a16:rowId xmlns:a16="http://schemas.microsoft.com/office/drawing/2014/main" val="11669642"/>
                  </a:ext>
                </a:extLst>
              </a:tr>
            </a:tbl>
          </a:graphicData>
        </a:graphic>
      </p:graphicFrame>
      <p:sp>
        <p:nvSpPr>
          <p:cNvPr id="4" name="Fußzeilenplatzhalter 3"/>
          <p:cNvSpPr>
            <a:spLocks noGrp="1"/>
          </p:cNvSpPr>
          <p:nvPr>
            <p:ph type="ftr" sz="quarter" idx="11"/>
          </p:nvPr>
        </p:nvSpPr>
        <p:spPr/>
        <p:txBody>
          <a:bodyPr/>
          <a:lstStyle/>
          <a:p>
            <a:r>
              <a:rPr lang="de-DE"/>
              <a:t>SPI_Ney_Berufsorientierung u. -integration Förderbedarf Lernen 14.02.24</a:t>
            </a:r>
            <a:endParaRPr lang="de-DE" dirty="0"/>
          </a:p>
        </p:txBody>
      </p:sp>
      <p:sp>
        <p:nvSpPr>
          <p:cNvPr id="5" name="Foliennummernplatzhalter 4"/>
          <p:cNvSpPr>
            <a:spLocks noGrp="1"/>
          </p:cNvSpPr>
          <p:nvPr>
            <p:ph type="sldNum" sz="quarter" idx="12"/>
          </p:nvPr>
        </p:nvSpPr>
        <p:spPr/>
        <p:txBody>
          <a:bodyPr/>
          <a:lstStyle/>
          <a:p>
            <a:fld id="{AB51A1EA-B755-47CD-93E2-170AA790831C}" type="slidenum">
              <a:rPr lang="de-DE" smtClean="0"/>
              <a:t>35</a:t>
            </a:fld>
            <a:endParaRPr lang="de-DE"/>
          </a:p>
        </p:txBody>
      </p:sp>
    </p:spTree>
    <p:extLst>
      <p:ext uri="{BB962C8B-B14F-4D97-AF65-F5344CB8AC3E}">
        <p14:creationId xmlns:p14="http://schemas.microsoft.com/office/powerpoint/2010/main" val="1696304001"/>
      </p:ext>
    </p:extLst>
  </p:cSld>
  <p:clrMapOvr>
    <a:masterClrMapping/>
  </p:clrMapOvr>
  <mc:AlternateContent xmlns:mc="http://schemas.openxmlformats.org/markup-compatibility/2006" xmlns:p14="http://schemas.microsoft.com/office/powerpoint/2010/main">
    <mc:Choice Requires="p14">
      <p:transition spd="slow" p14:dur="2000" advTm="92816"/>
    </mc:Choice>
    <mc:Fallback xmlns="">
      <p:transition spd="slow" advTm="92816"/>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5FC203-733A-4E81-B5EB-8149EE5944E0}"/>
              </a:ext>
            </a:extLst>
          </p:cNvPr>
          <p:cNvSpPr>
            <a:spLocks noGrp="1"/>
          </p:cNvSpPr>
          <p:nvPr>
            <p:ph type="title"/>
          </p:nvPr>
        </p:nvSpPr>
        <p:spPr>
          <a:xfrm>
            <a:off x="1174459" y="604007"/>
            <a:ext cx="9227890" cy="822121"/>
          </a:xfrm>
        </p:spPr>
        <p:txBody>
          <a:bodyPr>
            <a:normAutofit fontScale="90000"/>
          </a:bodyPr>
          <a:lstStyle/>
          <a:p>
            <a:r>
              <a:rPr lang="de-DE" sz="1800" dirty="0"/>
              <a:t>Beispiel </a:t>
            </a:r>
            <a:br>
              <a:rPr lang="de-DE" sz="1800" dirty="0"/>
            </a:br>
            <a:r>
              <a:rPr lang="de-DE" sz="1800" dirty="0"/>
              <a:t/>
            </a:r>
            <a:br>
              <a:rPr lang="de-DE" sz="1800" dirty="0"/>
            </a:br>
            <a:r>
              <a:rPr lang="de-DE" sz="1600" dirty="0" err="1"/>
              <a:t>schwerpunkte</a:t>
            </a:r>
            <a:r>
              <a:rPr lang="de-DE" sz="1600" dirty="0"/>
              <a:t> Der </a:t>
            </a:r>
            <a:r>
              <a:rPr lang="de-DE" sz="1600" dirty="0" err="1"/>
              <a:t>SchriftlicheN</a:t>
            </a:r>
            <a:r>
              <a:rPr lang="de-DE" sz="1600" dirty="0"/>
              <a:t> Prüfung Fachpraktiker Hauswirtschaft </a:t>
            </a:r>
          </a:p>
        </p:txBody>
      </p:sp>
      <p:sp>
        <p:nvSpPr>
          <p:cNvPr id="3" name="Inhaltsplatzhalter 2">
            <a:extLst>
              <a:ext uri="{FF2B5EF4-FFF2-40B4-BE49-F238E27FC236}">
                <a16:creationId xmlns:a16="http://schemas.microsoft.com/office/drawing/2014/main" id="{41E468E9-8DA7-462F-AAC9-99A0FFFBC3E4}"/>
              </a:ext>
            </a:extLst>
          </p:cNvPr>
          <p:cNvSpPr>
            <a:spLocks noGrp="1"/>
          </p:cNvSpPr>
          <p:nvPr>
            <p:ph idx="1"/>
          </p:nvPr>
        </p:nvSpPr>
        <p:spPr>
          <a:xfrm>
            <a:off x="1174459" y="1996580"/>
            <a:ext cx="9085277" cy="4043493"/>
          </a:xfrm>
        </p:spPr>
        <p:txBody>
          <a:bodyPr>
            <a:normAutofit fontScale="85000" lnSpcReduction="10000"/>
          </a:bodyPr>
          <a:lstStyle/>
          <a:p>
            <a:r>
              <a:rPr lang="de-DE" dirty="0"/>
              <a:t>1. Hygienevorschriften und Gesundheitsschutz anwenden,</a:t>
            </a:r>
          </a:p>
          <a:p>
            <a:r>
              <a:rPr lang="de-DE" dirty="0"/>
              <a:t>2. Wohn- und Betreuungsformen kennen,</a:t>
            </a:r>
          </a:p>
          <a:p>
            <a:r>
              <a:rPr lang="de-DE" dirty="0"/>
              <a:t>3. Unterstützungen im Alltag auswählen und durchführen,</a:t>
            </a:r>
          </a:p>
          <a:p>
            <a:r>
              <a:rPr lang="de-DE" dirty="0"/>
              <a:t>4. personenorientiertes Handeln erkennen und durchführen,</a:t>
            </a:r>
          </a:p>
          <a:p>
            <a:r>
              <a:rPr lang="de-DE" dirty="0"/>
              <a:t>5. Motivation und Beschäftigung fördern,</a:t>
            </a:r>
          </a:p>
          <a:p>
            <a:r>
              <a:rPr lang="de-DE" dirty="0"/>
              <a:t>6. gesundheitsfördernde Maßnahmen planen und anbieten,</a:t>
            </a:r>
          </a:p>
          <a:p>
            <a:r>
              <a:rPr lang="de-DE" dirty="0"/>
              <a:t>7. Körperpflege unterstützen,</a:t>
            </a:r>
          </a:p>
          <a:p>
            <a:r>
              <a:rPr lang="de-DE" dirty="0"/>
              <a:t>8. betreuungsbegleitende Maßnahmen durchführen,</a:t>
            </a:r>
          </a:p>
          <a:p>
            <a:r>
              <a:rPr lang="de-DE" dirty="0"/>
              <a:t>9. Kommunikation angemessen durchführen,</a:t>
            </a:r>
          </a:p>
          <a:p>
            <a:r>
              <a:rPr lang="de-DE" dirty="0"/>
              <a:t>10. Arbeits- und Betriebsmittel sowie Arbeitsgeräte anwenden,</a:t>
            </a:r>
          </a:p>
          <a:p>
            <a:r>
              <a:rPr lang="de-DE" dirty="0"/>
              <a:t>11. Arbeitsschutz, Arbeitssicherheit, Umweltschutz sowie rationelle Energie- und Materialverwendung umsetzen </a:t>
            </a:r>
          </a:p>
          <a:p>
            <a:r>
              <a:rPr lang="de-DE" dirty="0"/>
              <a:t>12. </a:t>
            </a:r>
            <a:r>
              <a:rPr lang="de-DE" dirty="0">
                <a:solidFill>
                  <a:srgbClr val="00B050"/>
                </a:solidFill>
              </a:rPr>
              <a:t>anwendungsbezogene Berechnungen durchführen.</a:t>
            </a:r>
          </a:p>
        </p:txBody>
      </p:sp>
      <p:sp>
        <p:nvSpPr>
          <p:cNvPr id="4" name="Fußzeilenplatzhalter 3">
            <a:extLst>
              <a:ext uri="{FF2B5EF4-FFF2-40B4-BE49-F238E27FC236}">
                <a16:creationId xmlns:a16="http://schemas.microsoft.com/office/drawing/2014/main" id="{4932BDB4-45C5-4459-A11D-FED350F42F3B}"/>
              </a:ext>
            </a:extLst>
          </p:cNvPr>
          <p:cNvSpPr>
            <a:spLocks noGrp="1"/>
          </p:cNvSpPr>
          <p:nvPr>
            <p:ph type="ftr" sz="quarter" idx="11"/>
          </p:nvPr>
        </p:nvSpPr>
        <p:spPr/>
        <p:txBody>
          <a:bodyPr/>
          <a:lstStyle/>
          <a:p>
            <a:r>
              <a:rPr lang="en-US"/>
              <a:t>NEY (BTU) für SPI</a:t>
            </a:r>
            <a:endParaRPr lang="en-US" dirty="0"/>
          </a:p>
        </p:txBody>
      </p:sp>
      <p:sp>
        <p:nvSpPr>
          <p:cNvPr id="5" name="Foliennummernplatzhalter 4">
            <a:extLst>
              <a:ext uri="{FF2B5EF4-FFF2-40B4-BE49-F238E27FC236}">
                <a16:creationId xmlns:a16="http://schemas.microsoft.com/office/drawing/2014/main" id="{08A06A97-A230-4EEA-838A-A165832A603B}"/>
              </a:ext>
            </a:extLst>
          </p:cNvPr>
          <p:cNvSpPr>
            <a:spLocks noGrp="1"/>
          </p:cNvSpPr>
          <p:nvPr>
            <p:ph type="sldNum" sz="quarter" idx="12"/>
          </p:nvPr>
        </p:nvSpPr>
        <p:spPr/>
        <p:txBody>
          <a:bodyPr/>
          <a:lstStyle/>
          <a:p>
            <a:fld id="{8A7A6979-0714-4377-B894-6BE4C2D6E202}" type="slidenum">
              <a:rPr lang="en-US" smtClean="0"/>
              <a:pPr/>
              <a:t>36</a:t>
            </a:fld>
            <a:endParaRPr lang="en-US" dirty="0"/>
          </a:p>
        </p:txBody>
      </p:sp>
      <p:sp>
        <p:nvSpPr>
          <p:cNvPr id="6" name="Sprechblase: rechteckig mit abgerundeten Ecken 5">
            <a:extLst>
              <a:ext uri="{FF2B5EF4-FFF2-40B4-BE49-F238E27FC236}">
                <a16:creationId xmlns:a16="http://schemas.microsoft.com/office/drawing/2014/main" id="{745B9A29-95B8-43A8-A363-D2F9B0C53729}"/>
              </a:ext>
            </a:extLst>
          </p:cNvPr>
          <p:cNvSpPr/>
          <p:nvPr/>
        </p:nvSpPr>
        <p:spPr>
          <a:xfrm rot="883737">
            <a:off x="8833607" y="1694576"/>
            <a:ext cx="2139193" cy="1124377"/>
          </a:xfrm>
          <a:prstGeom prst="wedgeRoundRectCallout">
            <a:avLst/>
          </a:prstGeom>
          <a:noFill/>
          <a:ln w="762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solidFill>
                <a:srgbClr val="FF0000"/>
              </a:solidFill>
            </a:endParaRPr>
          </a:p>
        </p:txBody>
      </p:sp>
      <p:sp>
        <p:nvSpPr>
          <p:cNvPr id="7" name="Textfeld 6">
            <a:extLst>
              <a:ext uri="{FF2B5EF4-FFF2-40B4-BE49-F238E27FC236}">
                <a16:creationId xmlns:a16="http://schemas.microsoft.com/office/drawing/2014/main" id="{B2E08068-EF37-4B44-8CAD-43F4CC4D88CD}"/>
              </a:ext>
            </a:extLst>
          </p:cNvPr>
          <p:cNvSpPr txBox="1"/>
          <p:nvPr/>
        </p:nvSpPr>
        <p:spPr>
          <a:xfrm>
            <a:off x="9018165" y="1806867"/>
            <a:ext cx="1451296" cy="646331"/>
          </a:xfrm>
          <a:prstGeom prst="rect">
            <a:avLst/>
          </a:prstGeom>
          <a:noFill/>
        </p:spPr>
        <p:txBody>
          <a:bodyPr wrap="square" rtlCol="0">
            <a:spAutoFit/>
          </a:bodyPr>
          <a:lstStyle/>
          <a:p>
            <a:r>
              <a:rPr lang="de-DE" dirty="0">
                <a:solidFill>
                  <a:srgbClr val="FF0000"/>
                </a:solidFill>
              </a:rPr>
              <a:t>Unterliegt Datenschutz!</a:t>
            </a:r>
          </a:p>
        </p:txBody>
      </p:sp>
    </p:spTree>
    <p:extLst>
      <p:ext uri="{BB962C8B-B14F-4D97-AF65-F5344CB8AC3E}">
        <p14:creationId xmlns:p14="http://schemas.microsoft.com/office/powerpoint/2010/main" val="29932486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9AA43C-FA14-404B-946C-6329A50E9EB4}"/>
              </a:ext>
            </a:extLst>
          </p:cNvPr>
          <p:cNvSpPr>
            <a:spLocks noGrp="1"/>
          </p:cNvSpPr>
          <p:nvPr>
            <p:ph type="title"/>
          </p:nvPr>
        </p:nvSpPr>
        <p:spPr>
          <a:xfrm>
            <a:off x="862642" y="517585"/>
            <a:ext cx="10262039" cy="1932317"/>
          </a:xfrm>
        </p:spPr>
        <p:txBody>
          <a:bodyPr/>
          <a:lstStyle/>
          <a:p>
            <a:r>
              <a:rPr lang="de-DE" dirty="0"/>
              <a:t>Ausblick</a:t>
            </a:r>
          </a:p>
        </p:txBody>
      </p:sp>
      <p:sp>
        <p:nvSpPr>
          <p:cNvPr id="3" name="Inhaltsplatzhalter 2">
            <a:extLst>
              <a:ext uri="{FF2B5EF4-FFF2-40B4-BE49-F238E27FC236}">
                <a16:creationId xmlns:a16="http://schemas.microsoft.com/office/drawing/2014/main" id="{24C2287D-7AEA-404D-ACDA-E4E6DA694823}"/>
              </a:ext>
            </a:extLst>
          </p:cNvPr>
          <p:cNvSpPr>
            <a:spLocks noGrp="1"/>
          </p:cNvSpPr>
          <p:nvPr>
            <p:ph idx="1"/>
          </p:nvPr>
        </p:nvSpPr>
        <p:spPr>
          <a:xfrm>
            <a:off x="862643" y="2638044"/>
            <a:ext cx="10262038" cy="3598164"/>
          </a:xfrm>
        </p:spPr>
        <p:txBody>
          <a:bodyPr/>
          <a:lstStyle/>
          <a:p>
            <a:pPr marL="0" indent="0">
              <a:buNone/>
            </a:pPr>
            <a:endParaRPr lang="de-DE" dirty="0"/>
          </a:p>
        </p:txBody>
      </p:sp>
      <p:sp>
        <p:nvSpPr>
          <p:cNvPr id="4" name="Fußzeilenplatzhalter 3">
            <a:extLst>
              <a:ext uri="{FF2B5EF4-FFF2-40B4-BE49-F238E27FC236}">
                <a16:creationId xmlns:a16="http://schemas.microsoft.com/office/drawing/2014/main" id="{58CAA1D7-DC44-45E6-8CCA-475CE1FF27FE}"/>
              </a:ext>
            </a:extLst>
          </p:cNvPr>
          <p:cNvSpPr>
            <a:spLocks noGrp="1"/>
          </p:cNvSpPr>
          <p:nvPr>
            <p:ph type="ftr" sz="quarter" idx="11"/>
          </p:nvPr>
        </p:nvSpPr>
        <p:spPr/>
        <p:txBody>
          <a:bodyPr/>
          <a:lstStyle/>
          <a:p>
            <a:r>
              <a:rPr lang="en-US"/>
              <a:t>NEY (BTU) für SPI</a:t>
            </a:r>
            <a:endParaRPr lang="en-US" dirty="0"/>
          </a:p>
        </p:txBody>
      </p:sp>
      <p:sp>
        <p:nvSpPr>
          <p:cNvPr id="5" name="Foliennummernplatzhalter 4">
            <a:extLst>
              <a:ext uri="{FF2B5EF4-FFF2-40B4-BE49-F238E27FC236}">
                <a16:creationId xmlns:a16="http://schemas.microsoft.com/office/drawing/2014/main" id="{CCD3DCD3-8213-4178-A465-855E28CAA86A}"/>
              </a:ext>
            </a:extLst>
          </p:cNvPr>
          <p:cNvSpPr>
            <a:spLocks noGrp="1"/>
          </p:cNvSpPr>
          <p:nvPr>
            <p:ph type="sldNum" sz="quarter" idx="12"/>
          </p:nvPr>
        </p:nvSpPr>
        <p:spPr/>
        <p:txBody>
          <a:bodyPr/>
          <a:lstStyle/>
          <a:p>
            <a:fld id="{8A7A6979-0714-4377-B894-6BE4C2D6E202}" type="slidenum">
              <a:rPr lang="en-US" smtClean="0"/>
              <a:pPr/>
              <a:t>37</a:t>
            </a:fld>
            <a:endParaRPr lang="en-US" dirty="0"/>
          </a:p>
        </p:txBody>
      </p:sp>
      <p:pic>
        <p:nvPicPr>
          <p:cNvPr id="6" name="Grafik 5">
            <a:extLst>
              <a:ext uri="{FF2B5EF4-FFF2-40B4-BE49-F238E27FC236}">
                <a16:creationId xmlns:a16="http://schemas.microsoft.com/office/drawing/2014/main" id="{687C8C96-1983-46B2-B1FA-C77318DA09D4}"/>
              </a:ext>
            </a:extLst>
          </p:cNvPr>
          <p:cNvPicPr>
            <a:picLocks noChangeAspect="1"/>
          </p:cNvPicPr>
          <p:nvPr/>
        </p:nvPicPr>
        <p:blipFill>
          <a:blip r:embed="rId2"/>
          <a:stretch>
            <a:fillRect/>
          </a:stretch>
        </p:blipFill>
        <p:spPr>
          <a:xfrm>
            <a:off x="7811495" y="814260"/>
            <a:ext cx="2780305" cy="1349288"/>
          </a:xfrm>
          <a:prstGeom prst="rect">
            <a:avLst/>
          </a:prstGeom>
        </p:spPr>
      </p:pic>
    </p:spTree>
    <p:extLst>
      <p:ext uri="{BB962C8B-B14F-4D97-AF65-F5344CB8AC3E}">
        <p14:creationId xmlns:p14="http://schemas.microsoft.com/office/powerpoint/2010/main" val="29999209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0968" y="365124"/>
            <a:ext cx="2210313" cy="6127955"/>
          </a:xfrm>
        </p:spPr>
        <p:txBody>
          <a:bodyPr>
            <a:normAutofit/>
          </a:bodyPr>
          <a:lstStyle/>
          <a:p>
            <a:r>
              <a:rPr lang="de-DE" sz="1200" dirty="0"/>
              <a:t>Sequenzierung</a:t>
            </a:r>
            <a:br>
              <a:rPr lang="de-DE" sz="1200" dirty="0"/>
            </a:br>
            <a:r>
              <a:rPr lang="de-DE" sz="1200" dirty="0"/>
              <a:t/>
            </a:r>
            <a:br>
              <a:rPr lang="de-DE" sz="1200" dirty="0"/>
            </a:br>
            <a:r>
              <a:rPr lang="de-DE" sz="1200" dirty="0"/>
              <a:t>Vergleich </a:t>
            </a:r>
            <a:br>
              <a:rPr lang="de-DE" sz="1200" dirty="0"/>
            </a:br>
            <a:r>
              <a:rPr lang="de-DE" sz="1200" dirty="0"/>
              <a:t>Formal gering und nicht gering Qualifizierte</a:t>
            </a:r>
            <a:br>
              <a:rPr lang="de-DE" sz="1200" dirty="0"/>
            </a:br>
            <a:r>
              <a:rPr lang="de-DE" sz="1200" dirty="0"/>
              <a:t/>
            </a:r>
            <a:br>
              <a:rPr lang="de-DE" sz="1200" dirty="0"/>
            </a:br>
            <a:r>
              <a:rPr lang="de-DE" sz="1400" dirty="0"/>
              <a:t/>
            </a:r>
            <a:br>
              <a:rPr lang="de-DE" sz="1400" dirty="0"/>
            </a:br>
            <a:r>
              <a:rPr lang="de-DE" sz="1400" dirty="0"/>
              <a:t/>
            </a:r>
            <a:br>
              <a:rPr lang="de-DE" sz="1400" dirty="0"/>
            </a:br>
            <a:r>
              <a:rPr lang="de-DE" sz="1400" dirty="0"/>
              <a:t/>
            </a:r>
            <a:br>
              <a:rPr lang="de-DE" sz="1400" dirty="0"/>
            </a:br>
            <a:r>
              <a:rPr lang="de-DE" sz="1400" dirty="0"/>
              <a:t/>
            </a:r>
            <a:br>
              <a:rPr lang="de-DE" sz="1400" dirty="0"/>
            </a:br>
            <a:r>
              <a:rPr lang="de-DE" sz="1400" dirty="0"/>
              <a:t/>
            </a:r>
            <a:br>
              <a:rPr lang="de-DE" sz="1400" dirty="0"/>
            </a:br>
            <a:r>
              <a:rPr lang="de-DE" sz="1400" dirty="0"/>
              <a:t/>
            </a:r>
            <a:br>
              <a:rPr lang="de-DE" sz="1400" dirty="0"/>
            </a:br>
            <a:r>
              <a:rPr lang="de-DE" sz="1400" dirty="0"/>
              <a:t/>
            </a:r>
            <a:br>
              <a:rPr lang="de-DE" sz="1400" dirty="0"/>
            </a:br>
            <a:r>
              <a:rPr lang="de-DE" sz="1400" dirty="0"/>
              <a:t/>
            </a:r>
            <a:br>
              <a:rPr lang="de-DE" sz="1400" dirty="0"/>
            </a:br>
            <a:r>
              <a:rPr lang="de-DE" sz="1400" dirty="0"/>
              <a:t/>
            </a:r>
            <a:br>
              <a:rPr lang="de-DE" sz="1400" dirty="0"/>
            </a:br>
            <a:r>
              <a:rPr lang="de-DE" sz="1400" dirty="0"/>
              <a:t/>
            </a:r>
            <a:br>
              <a:rPr lang="de-DE" sz="1400" dirty="0"/>
            </a:br>
            <a:r>
              <a:rPr lang="de-DE" sz="1400" dirty="0"/>
              <a:t/>
            </a:r>
            <a:br>
              <a:rPr lang="de-DE" sz="1400" dirty="0"/>
            </a:br>
            <a:endParaRPr lang="de-DE" sz="1400" dirty="0"/>
          </a:p>
        </p:txBody>
      </p:sp>
      <p:pic>
        <p:nvPicPr>
          <p:cNvPr id="6" name="Inhaltsplatzhalter 5"/>
          <p:cNvPicPr>
            <a:picLocks noGrp="1" noChangeAspect="1"/>
          </p:cNvPicPr>
          <p:nvPr>
            <p:ph idx="1"/>
          </p:nvPr>
        </p:nvPicPr>
        <p:blipFill rotWithShape="1">
          <a:blip r:embed="rId2"/>
          <a:srcRect l="75279" t="21813" r="5044" b="25335"/>
          <a:stretch/>
        </p:blipFill>
        <p:spPr>
          <a:xfrm>
            <a:off x="5689618" y="118698"/>
            <a:ext cx="5518074" cy="6620604"/>
          </a:xfrm>
          <a:prstGeom prst="rect">
            <a:avLst/>
          </a:prstGeom>
        </p:spPr>
      </p:pic>
      <p:sp>
        <p:nvSpPr>
          <p:cNvPr id="4" name="Fußzeilenplatzhalter 3"/>
          <p:cNvSpPr>
            <a:spLocks noGrp="1"/>
          </p:cNvSpPr>
          <p:nvPr>
            <p:ph type="ftr" sz="quarter" idx="11"/>
          </p:nvPr>
        </p:nvSpPr>
        <p:spPr/>
        <p:txBody>
          <a:bodyPr/>
          <a:lstStyle/>
          <a:p>
            <a:r>
              <a:rPr lang="de-DE"/>
              <a:t>NEY (BTU) für SPI</a:t>
            </a:r>
          </a:p>
        </p:txBody>
      </p:sp>
      <p:sp>
        <p:nvSpPr>
          <p:cNvPr id="5" name="Foliennummernplatzhalter 4"/>
          <p:cNvSpPr>
            <a:spLocks noGrp="1"/>
          </p:cNvSpPr>
          <p:nvPr>
            <p:ph type="sldNum" sz="quarter" idx="12"/>
          </p:nvPr>
        </p:nvSpPr>
        <p:spPr>
          <a:xfrm>
            <a:off x="11484528" y="6217920"/>
            <a:ext cx="436228" cy="275159"/>
          </a:xfrm>
        </p:spPr>
        <p:txBody>
          <a:bodyPr/>
          <a:lstStyle/>
          <a:p>
            <a:fld id="{C957A168-9420-4D6C-BBD8-FF3A3FFFAD55}" type="slidenum">
              <a:rPr lang="de-DE" smtClean="0"/>
              <a:t>38</a:t>
            </a:fld>
            <a:endParaRPr lang="de-DE" dirty="0"/>
          </a:p>
        </p:txBody>
      </p:sp>
      <p:pic>
        <p:nvPicPr>
          <p:cNvPr id="8" name="Grafik 7"/>
          <p:cNvPicPr>
            <a:picLocks noChangeAspect="1"/>
          </p:cNvPicPr>
          <p:nvPr/>
        </p:nvPicPr>
        <p:blipFill rotWithShape="1">
          <a:blip r:embed="rId3"/>
          <a:srcRect l="55365" t="74121" r="5082" b="16713"/>
          <a:stretch/>
        </p:blipFill>
        <p:spPr>
          <a:xfrm>
            <a:off x="125836" y="2924761"/>
            <a:ext cx="5368954" cy="1202419"/>
          </a:xfrm>
          <a:prstGeom prst="rect">
            <a:avLst/>
          </a:prstGeom>
        </p:spPr>
      </p:pic>
    </p:spTree>
    <p:extLst>
      <p:ext uri="{BB962C8B-B14F-4D97-AF65-F5344CB8AC3E}">
        <p14:creationId xmlns:p14="http://schemas.microsoft.com/office/powerpoint/2010/main" val="11173848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7403" y="365125"/>
            <a:ext cx="10190751" cy="922499"/>
          </a:xfrm>
          <a:solidFill>
            <a:schemeClr val="accent5">
              <a:lumMod val="40000"/>
              <a:lumOff val="60000"/>
            </a:schemeClr>
          </a:solidFill>
        </p:spPr>
        <p:txBody>
          <a:bodyPr>
            <a:normAutofit/>
          </a:bodyPr>
          <a:lstStyle/>
          <a:p>
            <a:r>
              <a:rPr lang="de-DE" sz="1400" b="1" dirty="0"/>
              <a:t>Einkommen                                       Arbeitszufriedenheit </a:t>
            </a:r>
          </a:p>
        </p:txBody>
      </p:sp>
      <p:pic>
        <p:nvPicPr>
          <p:cNvPr id="6" name="Inhaltsplatzhalter 5"/>
          <p:cNvPicPr>
            <a:picLocks noGrp="1" noChangeAspect="1"/>
          </p:cNvPicPr>
          <p:nvPr>
            <p:ph idx="1"/>
          </p:nvPr>
        </p:nvPicPr>
        <p:blipFill rotWithShape="1">
          <a:blip r:embed="rId2"/>
          <a:srcRect l="17996" t="12296" r="17594" b="45890"/>
          <a:stretch/>
        </p:blipFill>
        <p:spPr>
          <a:xfrm>
            <a:off x="707403" y="1522461"/>
            <a:ext cx="10190751" cy="4169211"/>
          </a:xfrm>
          <a:prstGeom prst="rect">
            <a:avLst/>
          </a:prstGeom>
        </p:spPr>
      </p:pic>
      <p:sp>
        <p:nvSpPr>
          <p:cNvPr id="4" name="Fußzeilenplatzhalter 3"/>
          <p:cNvSpPr>
            <a:spLocks noGrp="1"/>
          </p:cNvSpPr>
          <p:nvPr>
            <p:ph type="ftr" sz="quarter" idx="11"/>
          </p:nvPr>
        </p:nvSpPr>
        <p:spPr/>
        <p:txBody>
          <a:bodyPr/>
          <a:lstStyle/>
          <a:p>
            <a:r>
              <a:rPr lang="de-DE"/>
              <a:t>NEY (BTU) für SPI</a:t>
            </a:r>
          </a:p>
        </p:txBody>
      </p:sp>
      <p:sp>
        <p:nvSpPr>
          <p:cNvPr id="5" name="Foliennummernplatzhalter 4"/>
          <p:cNvSpPr>
            <a:spLocks noGrp="1"/>
          </p:cNvSpPr>
          <p:nvPr>
            <p:ph type="sldNum" sz="quarter" idx="12"/>
          </p:nvPr>
        </p:nvSpPr>
        <p:spPr/>
        <p:txBody>
          <a:bodyPr/>
          <a:lstStyle/>
          <a:p>
            <a:fld id="{C957A168-9420-4D6C-BBD8-FF3A3FFFAD55}" type="slidenum">
              <a:rPr lang="de-DE" smtClean="0"/>
              <a:t>39</a:t>
            </a:fld>
            <a:endParaRPr lang="de-DE"/>
          </a:p>
        </p:txBody>
      </p:sp>
    </p:spTree>
    <p:extLst>
      <p:ext uri="{BB962C8B-B14F-4D97-AF65-F5344CB8AC3E}">
        <p14:creationId xmlns:p14="http://schemas.microsoft.com/office/powerpoint/2010/main" val="3508970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093471-75CE-45B8-A7FA-E4E101CE6974}"/>
              </a:ext>
            </a:extLst>
          </p:cNvPr>
          <p:cNvSpPr>
            <a:spLocks noGrp="1"/>
          </p:cNvSpPr>
          <p:nvPr>
            <p:ph type="title"/>
          </p:nvPr>
        </p:nvSpPr>
        <p:spPr>
          <a:xfrm>
            <a:off x="629174" y="151003"/>
            <a:ext cx="10679186" cy="771786"/>
          </a:xfrm>
          <a:solidFill>
            <a:schemeClr val="accent2">
              <a:lumMod val="60000"/>
              <a:lumOff val="40000"/>
            </a:schemeClr>
          </a:solidFill>
          <a:ln w="9525"/>
        </p:spPr>
        <p:txBody>
          <a:bodyPr>
            <a:noAutofit/>
          </a:bodyPr>
          <a:lstStyle/>
          <a:p>
            <a:r>
              <a:rPr lang="de-DE" sz="2000" dirty="0"/>
              <a:t/>
            </a:r>
            <a:br>
              <a:rPr lang="de-DE" sz="2000" dirty="0"/>
            </a:br>
            <a:r>
              <a:rPr lang="de-DE" sz="1400" b="1" dirty="0"/>
              <a:t>zu</a:t>
            </a:r>
            <a:r>
              <a:rPr lang="de-DE" sz="2000" b="1" dirty="0"/>
              <a:t> </a:t>
            </a:r>
            <a:r>
              <a:rPr lang="de-DE" sz="1400" b="1" dirty="0"/>
              <a:t>i. </a:t>
            </a:r>
            <a:r>
              <a:rPr lang="de-DE" sz="1400" dirty="0"/>
              <a:t>Fördern Nach Dem Kompetenzmodell (Zwischenbilanz)</a:t>
            </a:r>
            <a:br>
              <a:rPr lang="de-DE" sz="1400" dirty="0"/>
            </a:br>
            <a:r>
              <a:rPr lang="de-DE" sz="1400" dirty="0"/>
              <a:t/>
            </a:r>
            <a:br>
              <a:rPr lang="de-DE" sz="1400" dirty="0"/>
            </a:br>
            <a:r>
              <a:rPr lang="de-DE" sz="1000" dirty="0">
                <a:solidFill>
                  <a:schemeClr val="bg1">
                    <a:lumMod val="50000"/>
                  </a:schemeClr>
                </a:solidFill>
              </a:rPr>
              <a:t>(nach Schopf in Heilmann 2007) </a:t>
            </a:r>
            <a:r>
              <a:rPr lang="de-DE" sz="1400" dirty="0"/>
              <a:t/>
            </a:r>
            <a:br>
              <a:rPr lang="de-DE" sz="1400" dirty="0"/>
            </a:br>
            <a:endParaRPr lang="de-DE" sz="1400" dirty="0"/>
          </a:p>
        </p:txBody>
      </p:sp>
      <p:graphicFrame>
        <p:nvGraphicFramePr>
          <p:cNvPr id="6" name="Inhaltsplatzhalter 5">
            <a:extLst>
              <a:ext uri="{FF2B5EF4-FFF2-40B4-BE49-F238E27FC236}">
                <a16:creationId xmlns:a16="http://schemas.microsoft.com/office/drawing/2014/main" id="{02980605-AD48-4AAF-98EB-9CCB33E41A18}"/>
              </a:ext>
            </a:extLst>
          </p:cNvPr>
          <p:cNvGraphicFramePr>
            <a:graphicFrameLocks noGrp="1"/>
          </p:cNvGraphicFramePr>
          <p:nvPr>
            <p:ph idx="1"/>
            <p:extLst>
              <p:ext uri="{D42A27DB-BD31-4B8C-83A1-F6EECF244321}">
                <p14:modId xmlns:p14="http://schemas.microsoft.com/office/powerpoint/2010/main" val="3161663619"/>
              </p:ext>
            </p:extLst>
          </p:nvPr>
        </p:nvGraphicFramePr>
        <p:xfrm>
          <a:off x="1083468" y="1669408"/>
          <a:ext cx="10041213" cy="45485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ußzeilenplatzhalter 3">
            <a:extLst>
              <a:ext uri="{FF2B5EF4-FFF2-40B4-BE49-F238E27FC236}">
                <a16:creationId xmlns:a16="http://schemas.microsoft.com/office/drawing/2014/main" id="{E9CCC708-CED8-40B7-BBDA-5DEEF851ECB1}"/>
              </a:ext>
            </a:extLst>
          </p:cNvPr>
          <p:cNvSpPr>
            <a:spLocks noGrp="1"/>
          </p:cNvSpPr>
          <p:nvPr>
            <p:ph type="ftr" sz="quarter" idx="11"/>
          </p:nvPr>
        </p:nvSpPr>
        <p:spPr/>
        <p:txBody>
          <a:bodyPr/>
          <a:lstStyle/>
          <a:p>
            <a:r>
              <a:rPr lang="en-US"/>
              <a:t>NEY (BTU) für SPI</a:t>
            </a:r>
            <a:endParaRPr lang="en-US" dirty="0"/>
          </a:p>
        </p:txBody>
      </p:sp>
      <p:sp>
        <p:nvSpPr>
          <p:cNvPr id="5" name="Foliennummernplatzhalter 4">
            <a:extLst>
              <a:ext uri="{FF2B5EF4-FFF2-40B4-BE49-F238E27FC236}">
                <a16:creationId xmlns:a16="http://schemas.microsoft.com/office/drawing/2014/main" id="{E7F0C685-1B22-4A6F-BBC7-6939CA3FF0B9}"/>
              </a:ext>
            </a:extLst>
          </p:cNvPr>
          <p:cNvSpPr>
            <a:spLocks noGrp="1"/>
          </p:cNvSpPr>
          <p:nvPr>
            <p:ph type="sldNum" sz="quarter" idx="12"/>
          </p:nvPr>
        </p:nvSpPr>
        <p:spPr/>
        <p:txBody>
          <a:bodyPr/>
          <a:lstStyle/>
          <a:p>
            <a:fld id="{8A7A6979-0714-4377-B894-6BE4C2D6E202}" type="slidenum">
              <a:rPr lang="en-US" smtClean="0"/>
              <a:pPr/>
              <a:t>4</a:t>
            </a:fld>
            <a:endParaRPr lang="en-US" dirty="0"/>
          </a:p>
        </p:txBody>
      </p:sp>
    </p:spTree>
    <p:extLst>
      <p:ext uri="{BB962C8B-B14F-4D97-AF65-F5344CB8AC3E}">
        <p14:creationId xmlns:p14="http://schemas.microsoft.com/office/powerpoint/2010/main" val="33468463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9AA43C-FA14-404B-946C-6329A50E9EB4}"/>
              </a:ext>
            </a:extLst>
          </p:cNvPr>
          <p:cNvSpPr>
            <a:spLocks noGrp="1"/>
          </p:cNvSpPr>
          <p:nvPr>
            <p:ph type="title"/>
          </p:nvPr>
        </p:nvSpPr>
        <p:spPr>
          <a:xfrm>
            <a:off x="862642" y="517585"/>
            <a:ext cx="10262039" cy="3332962"/>
          </a:xfrm>
        </p:spPr>
        <p:txBody>
          <a:bodyPr>
            <a:normAutofit/>
          </a:bodyPr>
          <a:lstStyle/>
          <a:p>
            <a:pPr algn="l"/>
            <a:r>
              <a:rPr lang="de-DE" sz="2000" dirty="0"/>
              <a:t>Der Ausblick ist da, </a:t>
            </a:r>
            <a:br>
              <a:rPr lang="de-DE" sz="2000" dirty="0"/>
            </a:br>
            <a:r>
              <a:rPr lang="de-DE" sz="2000" dirty="0"/>
              <a:t>denn Sie sind da und leisten gute Arbeit!</a:t>
            </a:r>
            <a:br>
              <a:rPr lang="de-DE" sz="2000" dirty="0"/>
            </a:br>
            <a:r>
              <a:rPr lang="de-DE" sz="2000" dirty="0"/>
              <a:t/>
            </a:r>
            <a:br>
              <a:rPr lang="de-DE" sz="2000" dirty="0"/>
            </a:br>
            <a:r>
              <a:rPr lang="de-DE" sz="2000" dirty="0"/>
              <a:t>Danke dafür!</a:t>
            </a:r>
          </a:p>
        </p:txBody>
      </p:sp>
      <p:sp>
        <p:nvSpPr>
          <p:cNvPr id="3" name="Inhaltsplatzhalter 2">
            <a:extLst>
              <a:ext uri="{FF2B5EF4-FFF2-40B4-BE49-F238E27FC236}">
                <a16:creationId xmlns:a16="http://schemas.microsoft.com/office/drawing/2014/main" id="{24C2287D-7AEA-404D-ACDA-E4E6DA694823}"/>
              </a:ext>
            </a:extLst>
          </p:cNvPr>
          <p:cNvSpPr>
            <a:spLocks noGrp="1"/>
          </p:cNvSpPr>
          <p:nvPr>
            <p:ph idx="1"/>
          </p:nvPr>
        </p:nvSpPr>
        <p:spPr>
          <a:xfrm>
            <a:off x="862643" y="4408098"/>
            <a:ext cx="10262038" cy="1828109"/>
          </a:xfrm>
        </p:spPr>
        <p:txBody>
          <a:bodyPr/>
          <a:lstStyle/>
          <a:p>
            <a:pPr marL="0" indent="0">
              <a:buNone/>
            </a:pPr>
            <a:endParaRPr lang="de-DE" dirty="0"/>
          </a:p>
          <a:p>
            <a:pPr marL="0" indent="0">
              <a:buNone/>
            </a:pPr>
            <a:endParaRPr lang="de-DE" dirty="0"/>
          </a:p>
          <a:p>
            <a:pPr marL="0" indent="0">
              <a:buNone/>
            </a:pPr>
            <a:endParaRPr lang="de-DE" dirty="0"/>
          </a:p>
          <a:p>
            <a:pPr marL="0" indent="0">
              <a:buNone/>
            </a:pPr>
            <a:r>
              <a:rPr lang="de-DE" dirty="0">
                <a:hlinkClick r:id="rId2"/>
              </a:rPr>
              <a:t>marina.ney@b-tu.de</a:t>
            </a:r>
            <a:endParaRPr lang="de-DE" dirty="0"/>
          </a:p>
          <a:p>
            <a:pPr marL="0" indent="0">
              <a:buNone/>
            </a:pPr>
            <a:endParaRPr lang="de-DE" dirty="0"/>
          </a:p>
        </p:txBody>
      </p:sp>
      <p:sp>
        <p:nvSpPr>
          <p:cNvPr id="4" name="Fußzeilenplatzhalter 3">
            <a:extLst>
              <a:ext uri="{FF2B5EF4-FFF2-40B4-BE49-F238E27FC236}">
                <a16:creationId xmlns:a16="http://schemas.microsoft.com/office/drawing/2014/main" id="{58CAA1D7-DC44-45E6-8CCA-475CE1FF27FE}"/>
              </a:ext>
            </a:extLst>
          </p:cNvPr>
          <p:cNvSpPr>
            <a:spLocks noGrp="1"/>
          </p:cNvSpPr>
          <p:nvPr>
            <p:ph type="ftr" sz="quarter" idx="11"/>
          </p:nvPr>
        </p:nvSpPr>
        <p:spPr/>
        <p:txBody>
          <a:bodyPr/>
          <a:lstStyle/>
          <a:p>
            <a:r>
              <a:rPr lang="en-US"/>
              <a:t>NEY (BTU) für SPI</a:t>
            </a:r>
            <a:endParaRPr lang="en-US" dirty="0"/>
          </a:p>
        </p:txBody>
      </p:sp>
      <p:sp>
        <p:nvSpPr>
          <p:cNvPr id="5" name="Foliennummernplatzhalter 4">
            <a:extLst>
              <a:ext uri="{FF2B5EF4-FFF2-40B4-BE49-F238E27FC236}">
                <a16:creationId xmlns:a16="http://schemas.microsoft.com/office/drawing/2014/main" id="{CCD3DCD3-8213-4178-A465-855E28CAA86A}"/>
              </a:ext>
            </a:extLst>
          </p:cNvPr>
          <p:cNvSpPr>
            <a:spLocks noGrp="1"/>
          </p:cNvSpPr>
          <p:nvPr>
            <p:ph type="sldNum" sz="quarter" idx="12"/>
          </p:nvPr>
        </p:nvSpPr>
        <p:spPr/>
        <p:txBody>
          <a:bodyPr/>
          <a:lstStyle/>
          <a:p>
            <a:fld id="{8A7A6979-0714-4377-B894-6BE4C2D6E202}" type="slidenum">
              <a:rPr lang="en-US" smtClean="0"/>
              <a:pPr/>
              <a:t>40</a:t>
            </a:fld>
            <a:endParaRPr lang="en-US" dirty="0"/>
          </a:p>
        </p:txBody>
      </p:sp>
      <p:pic>
        <p:nvPicPr>
          <p:cNvPr id="6" name="Grafik 5">
            <a:extLst>
              <a:ext uri="{FF2B5EF4-FFF2-40B4-BE49-F238E27FC236}">
                <a16:creationId xmlns:a16="http://schemas.microsoft.com/office/drawing/2014/main" id="{687C8C96-1983-46B2-B1FA-C77318DA09D4}"/>
              </a:ext>
            </a:extLst>
          </p:cNvPr>
          <p:cNvPicPr>
            <a:picLocks noChangeAspect="1"/>
          </p:cNvPicPr>
          <p:nvPr/>
        </p:nvPicPr>
        <p:blipFill>
          <a:blip r:embed="rId3"/>
          <a:stretch>
            <a:fillRect/>
          </a:stretch>
        </p:blipFill>
        <p:spPr>
          <a:xfrm>
            <a:off x="7617204" y="814259"/>
            <a:ext cx="3141717" cy="2532948"/>
          </a:xfrm>
          <a:prstGeom prst="rect">
            <a:avLst/>
          </a:prstGeom>
        </p:spPr>
      </p:pic>
    </p:spTree>
    <p:extLst>
      <p:ext uri="{BB962C8B-B14F-4D97-AF65-F5344CB8AC3E}">
        <p14:creationId xmlns:p14="http://schemas.microsoft.com/office/powerpoint/2010/main" val="40600712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DD470C-B953-42A2-B8C0-8029D17289AF}"/>
              </a:ext>
            </a:extLst>
          </p:cNvPr>
          <p:cNvSpPr>
            <a:spLocks noGrp="1"/>
          </p:cNvSpPr>
          <p:nvPr>
            <p:ph type="title"/>
          </p:nvPr>
        </p:nvSpPr>
        <p:spPr/>
        <p:txBody>
          <a:bodyPr>
            <a:normAutofit/>
          </a:bodyPr>
          <a:lstStyle/>
          <a:p>
            <a:r>
              <a:rPr lang="de-DE" sz="1600" dirty="0"/>
              <a:t>Literaturhinweise zur PPP</a:t>
            </a:r>
          </a:p>
        </p:txBody>
      </p:sp>
      <p:sp>
        <p:nvSpPr>
          <p:cNvPr id="3" name="Inhaltsplatzhalter 2">
            <a:extLst>
              <a:ext uri="{FF2B5EF4-FFF2-40B4-BE49-F238E27FC236}">
                <a16:creationId xmlns:a16="http://schemas.microsoft.com/office/drawing/2014/main" id="{F362FF1E-20D2-4D64-8208-8EA3B0BB8CE3}"/>
              </a:ext>
            </a:extLst>
          </p:cNvPr>
          <p:cNvSpPr>
            <a:spLocks noGrp="1"/>
          </p:cNvSpPr>
          <p:nvPr>
            <p:ph idx="1"/>
          </p:nvPr>
        </p:nvSpPr>
        <p:spPr/>
        <p:txBody>
          <a:bodyPr>
            <a:normAutofit fontScale="92500" lnSpcReduction="20000"/>
          </a:bodyPr>
          <a:lstStyle/>
          <a:p>
            <a:r>
              <a:rPr lang="de-DE" sz="1200" dirty="0" err="1">
                <a:solidFill>
                  <a:schemeClr val="tx1"/>
                </a:solidFill>
              </a:rPr>
              <a:t>BMfFJS</a:t>
            </a:r>
            <a:r>
              <a:rPr lang="de-DE" sz="1200" dirty="0">
                <a:solidFill>
                  <a:schemeClr val="tx1"/>
                </a:solidFill>
              </a:rPr>
              <a:t> (2010). Freiwilligendienste machen kompetent. </a:t>
            </a:r>
            <a:r>
              <a:rPr lang="de-DE" sz="1200" dirty="0">
                <a:solidFill>
                  <a:srgbClr val="0070C0"/>
                </a:solidFill>
                <a:hlinkClick r:id="rId2">
                  <a:extLst>
                    <a:ext uri="{A12FA001-AC4F-418D-AE19-62706E023703}">
                      <ahyp:hlinkClr xmlns:ahyp="http://schemas.microsoft.com/office/drawing/2018/hyperlinkcolor" xmlns="" val="tx"/>
                    </a:ext>
                  </a:extLst>
                </a:hlinkClick>
              </a:rPr>
              <a:t>https://www.engagiert-dabei.de/fileadmin/Downloads/Info-Material/Freiwilligendienste_in_der_Praxis/praxisleitfaden-freiwilligendienste-machen-kompetent.pdf</a:t>
            </a:r>
            <a:endParaRPr lang="de-DE" sz="1200" dirty="0">
              <a:solidFill>
                <a:srgbClr val="0070C0"/>
              </a:solidFill>
            </a:endParaRPr>
          </a:p>
          <a:p>
            <a:r>
              <a:rPr lang="de-DE" sz="1200" dirty="0">
                <a:solidFill>
                  <a:schemeClr val="tx1"/>
                </a:solidFill>
              </a:rPr>
              <a:t>Brosch (2016).  Modellprojekt „Lebensnah Lernen“ Lernen durch Engagement in Cottbus. Der Paritätische Brandenburg, Freiwilligen Agentur Cottbus.</a:t>
            </a:r>
          </a:p>
          <a:p>
            <a:r>
              <a:rPr lang="de-DE" sz="1200" dirty="0" err="1">
                <a:solidFill>
                  <a:schemeClr val="tx1"/>
                </a:solidFill>
              </a:rPr>
              <a:t>Enggruber</a:t>
            </a:r>
            <a:r>
              <a:rPr lang="de-DE" sz="1200" dirty="0">
                <a:solidFill>
                  <a:schemeClr val="tx1"/>
                </a:solidFill>
              </a:rPr>
              <a:t>/Fehlau (Hrsg. ) (2018). Jugendberufshilfe. Kohlhammer: Stuttgart.</a:t>
            </a:r>
          </a:p>
          <a:p>
            <a:r>
              <a:rPr lang="de-DE" sz="1200" dirty="0" err="1">
                <a:solidFill>
                  <a:schemeClr val="tx1"/>
                </a:solidFill>
              </a:rPr>
              <a:t>Hannack</a:t>
            </a:r>
            <a:r>
              <a:rPr lang="de-DE" sz="1200" dirty="0">
                <a:solidFill>
                  <a:schemeClr val="tx1"/>
                </a:solidFill>
              </a:rPr>
              <a:t>/Clever (2016). </a:t>
            </a:r>
            <a:r>
              <a:rPr lang="de-DE" sz="1200" dirty="0" err="1">
                <a:solidFill>
                  <a:schemeClr val="tx1"/>
                </a:solidFill>
              </a:rPr>
              <a:t>Mismatch</a:t>
            </a:r>
            <a:r>
              <a:rPr lang="de-DE" sz="1200" dirty="0">
                <a:solidFill>
                  <a:schemeClr val="tx1"/>
                </a:solidFill>
              </a:rPr>
              <a:t> von Angebot und Nachfrage – Wo liegen die Herausforderungen? In: BWP 4 </a:t>
            </a:r>
            <a:r>
              <a:rPr lang="de-DE" sz="1200" dirty="0">
                <a:solidFill>
                  <a:srgbClr val="0070C0"/>
                </a:solidFill>
                <a:hlinkClick r:id="rId3" action="ppaction://hlinkfile">
                  <a:extLst>
                    <a:ext uri="{A12FA001-AC4F-418D-AE19-62706E023703}">
                      <ahyp:hlinkClr xmlns:ahyp="http://schemas.microsoft.com/office/drawing/2018/hyperlinkcolor" xmlns="" val="tx"/>
                    </a:ext>
                  </a:extLst>
                </a:hlinkClick>
              </a:rPr>
              <a:t>file:///C:/Users/Nutzer/Desktop/WB%20Berufsorientierung/Missmatch%20BWP-2016-H4-06ff.pdf</a:t>
            </a:r>
            <a:endParaRPr lang="de-DE" sz="1200" dirty="0">
              <a:solidFill>
                <a:srgbClr val="0070C0"/>
              </a:solidFill>
            </a:endParaRPr>
          </a:p>
          <a:p>
            <a:r>
              <a:rPr lang="de-DE" sz="1200" dirty="0">
                <a:solidFill>
                  <a:schemeClr val="tx1"/>
                </a:solidFill>
              </a:rPr>
              <a:t>Hauswirtschaft. „Spezialisiert auf das, was wir brauchen.“ Ein Filmprojekt der BTU und des Berufsbildungsvereins Guben e. V. im Auftrag des Landesamtes für Ländliche Entwicklung, Landwirtschaft und Flurneuordnung. </a:t>
            </a:r>
            <a:r>
              <a:rPr lang="de-DE" sz="1300" u="sng" dirty="0">
                <a:solidFill>
                  <a:srgbClr val="0070C0"/>
                </a:solidFill>
                <a:hlinkClick r:id="rId4">
                  <a:extLst>
                    <a:ext uri="{A12FA001-AC4F-418D-AE19-62706E023703}">
                      <ahyp:hlinkClr xmlns:ahyp="http://schemas.microsoft.com/office/drawing/2018/hyperlinkcolor" xmlns="" val="tx"/>
                    </a:ext>
                  </a:extLst>
                </a:hlinkClick>
              </a:rPr>
              <a:t>https://www.b-tu.de/media/video/hauswirtschaft-spezialisiert-auf-das-was-wir-brauchen/f88018d379530b81ddfda99adcfd23af</a:t>
            </a:r>
            <a:endParaRPr lang="de-DE" sz="1300" dirty="0">
              <a:solidFill>
                <a:srgbClr val="0070C0"/>
              </a:solidFill>
            </a:endParaRPr>
          </a:p>
          <a:p>
            <a:r>
              <a:rPr lang="de-DE" sz="1200" dirty="0"/>
              <a:t>Heilmann/Fuentes (2007). Abschlussbericht zur wissenschaftlichen Begleitung zum Projekt Startpunkt Schule. Universität Rostock, Phil. Fakultät. </a:t>
            </a:r>
          </a:p>
          <a:p>
            <a:r>
              <a:rPr lang="de-DE" sz="1200" dirty="0"/>
              <a:t>Kuhn, R. (2011). Modell des persönlichen Entscheidungsprozesses. In: </a:t>
            </a:r>
            <a:r>
              <a:rPr lang="de-DE" sz="1200" dirty="0" err="1"/>
              <a:t>Hammerer</a:t>
            </a:r>
            <a:r>
              <a:rPr lang="de-DE" sz="1200" dirty="0"/>
              <a:t>, M./</a:t>
            </a:r>
            <a:r>
              <a:rPr lang="de-DE" sz="1200" dirty="0" err="1"/>
              <a:t>Kanelutti</a:t>
            </a:r>
            <a:r>
              <a:rPr lang="de-DE" sz="1200" dirty="0"/>
              <a:t>, E./</a:t>
            </a:r>
            <a:r>
              <a:rPr lang="de-DE" sz="1200" dirty="0" err="1"/>
              <a:t>Melter</a:t>
            </a:r>
            <a:r>
              <a:rPr lang="de-DE" sz="1200" dirty="0"/>
              <a:t>, I. (Hrsg.)Zukunftsfeld Bildungs- und Berufsberatung. Neue Entwicklungen in Wissenschaft und Praxis. Bielefeld: WBV, S. 125-130.</a:t>
            </a:r>
          </a:p>
          <a:p>
            <a:r>
              <a:rPr lang="de-DE" sz="1200" dirty="0"/>
              <a:t>BA für Arbeit (2006). </a:t>
            </a:r>
            <a:r>
              <a:rPr lang="de-DE" sz="1200" dirty="0">
                <a:solidFill>
                  <a:srgbClr val="0070C0"/>
                </a:solidFill>
                <a:hlinkClick r:id="rId5">
                  <a:extLst>
                    <a:ext uri="{A12FA001-AC4F-418D-AE19-62706E023703}">
                      <ahyp:hlinkClr xmlns:ahyp="http://schemas.microsoft.com/office/drawing/2018/hyperlinkcolor" xmlns="" val="tx"/>
                    </a:ext>
                  </a:extLst>
                </a:hlinkClick>
              </a:rPr>
              <a:t>https://www.arbeitsagentur.de/datei/dok_ba015275.pdf</a:t>
            </a:r>
            <a:endParaRPr lang="de-DE" sz="1200" dirty="0">
              <a:solidFill>
                <a:srgbClr val="0070C0"/>
              </a:solidFill>
            </a:endParaRPr>
          </a:p>
          <a:p>
            <a:endParaRPr lang="de-DE" dirty="0"/>
          </a:p>
        </p:txBody>
      </p:sp>
      <p:sp>
        <p:nvSpPr>
          <p:cNvPr id="4" name="Fußzeilenplatzhalter 3">
            <a:extLst>
              <a:ext uri="{FF2B5EF4-FFF2-40B4-BE49-F238E27FC236}">
                <a16:creationId xmlns:a16="http://schemas.microsoft.com/office/drawing/2014/main" id="{BC1FDB35-F332-4AB1-90C5-A62380E8F427}"/>
              </a:ext>
            </a:extLst>
          </p:cNvPr>
          <p:cNvSpPr>
            <a:spLocks noGrp="1"/>
          </p:cNvSpPr>
          <p:nvPr>
            <p:ph type="ftr" sz="quarter" idx="11"/>
          </p:nvPr>
        </p:nvSpPr>
        <p:spPr/>
        <p:txBody>
          <a:bodyPr/>
          <a:lstStyle/>
          <a:p>
            <a:r>
              <a:rPr lang="en-US"/>
              <a:t>NEY (BTU) für SPI</a:t>
            </a:r>
            <a:endParaRPr lang="en-US" dirty="0"/>
          </a:p>
        </p:txBody>
      </p:sp>
      <p:sp>
        <p:nvSpPr>
          <p:cNvPr id="5" name="Foliennummernplatzhalter 4">
            <a:extLst>
              <a:ext uri="{FF2B5EF4-FFF2-40B4-BE49-F238E27FC236}">
                <a16:creationId xmlns:a16="http://schemas.microsoft.com/office/drawing/2014/main" id="{8C9E3249-4466-4DDD-8D2D-0FFFF22087D5}"/>
              </a:ext>
            </a:extLst>
          </p:cNvPr>
          <p:cNvSpPr>
            <a:spLocks noGrp="1"/>
          </p:cNvSpPr>
          <p:nvPr>
            <p:ph type="sldNum" sz="quarter" idx="12"/>
          </p:nvPr>
        </p:nvSpPr>
        <p:spPr/>
        <p:txBody>
          <a:bodyPr/>
          <a:lstStyle/>
          <a:p>
            <a:fld id="{8A7A6979-0714-4377-B894-6BE4C2D6E202}" type="slidenum">
              <a:rPr lang="en-US" smtClean="0"/>
              <a:pPr/>
              <a:t>41</a:t>
            </a:fld>
            <a:endParaRPr lang="en-US" dirty="0"/>
          </a:p>
        </p:txBody>
      </p:sp>
    </p:spTree>
    <p:extLst>
      <p:ext uri="{BB962C8B-B14F-4D97-AF65-F5344CB8AC3E}">
        <p14:creationId xmlns:p14="http://schemas.microsoft.com/office/powerpoint/2010/main" val="4108262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D144CB-9A3E-4793-B269-6FE905DD4F49}"/>
              </a:ext>
            </a:extLst>
          </p:cNvPr>
          <p:cNvSpPr>
            <a:spLocks noGrp="1"/>
          </p:cNvSpPr>
          <p:nvPr>
            <p:ph type="title"/>
          </p:nvPr>
        </p:nvSpPr>
        <p:spPr>
          <a:xfrm>
            <a:off x="1140903" y="226504"/>
            <a:ext cx="8819961" cy="1115736"/>
          </a:xfrm>
        </p:spPr>
        <p:txBody>
          <a:bodyPr>
            <a:normAutofit fontScale="90000"/>
          </a:bodyPr>
          <a:lstStyle/>
          <a:p>
            <a:r>
              <a:rPr lang="de-DE" sz="1600" b="1" dirty="0"/>
              <a:t>Zu II. Ziel(E) der Berufsorientierung</a:t>
            </a:r>
            <a:br>
              <a:rPr lang="de-DE" sz="1600" b="1" dirty="0"/>
            </a:br>
            <a:r>
              <a:rPr lang="de-DE" sz="1600" b="1" dirty="0"/>
              <a:t/>
            </a:r>
            <a:br>
              <a:rPr lang="de-DE" sz="1600" b="1" dirty="0"/>
            </a:br>
            <a:r>
              <a:rPr lang="de-DE" sz="1600" b="1" dirty="0">
                <a:solidFill>
                  <a:srgbClr val="0070C0"/>
                </a:solidFill>
              </a:rPr>
              <a:t>Ausbildungsreife, </a:t>
            </a:r>
            <a:r>
              <a:rPr lang="de-DE" sz="1600" b="1" dirty="0"/>
              <a:t>Berufseignung, Vermittelbarkeit</a:t>
            </a:r>
            <a:br>
              <a:rPr lang="de-DE" sz="1600" b="1" dirty="0"/>
            </a:br>
            <a:r>
              <a:rPr lang="de-DE" sz="1600" b="1" dirty="0"/>
              <a:t/>
            </a:r>
            <a:br>
              <a:rPr lang="de-DE" sz="1600" b="1" dirty="0"/>
            </a:br>
            <a:r>
              <a:rPr lang="de-DE" sz="1600" dirty="0"/>
              <a:t> </a:t>
            </a:r>
            <a:r>
              <a:rPr lang="de-DE" sz="1300" dirty="0">
                <a:solidFill>
                  <a:schemeClr val="bg1">
                    <a:lumMod val="65000"/>
                  </a:schemeClr>
                </a:solidFill>
              </a:rPr>
              <a:t>(Bundesagentur für Arbeit, 2006)</a:t>
            </a:r>
          </a:p>
        </p:txBody>
      </p:sp>
      <p:sp>
        <p:nvSpPr>
          <p:cNvPr id="3" name="Inhaltsplatzhalter 2">
            <a:extLst>
              <a:ext uri="{FF2B5EF4-FFF2-40B4-BE49-F238E27FC236}">
                <a16:creationId xmlns:a16="http://schemas.microsoft.com/office/drawing/2014/main" id="{EE411E01-A7EA-49E5-97DC-887F325D0BF2}"/>
              </a:ext>
            </a:extLst>
          </p:cNvPr>
          <p:cNvSpPr>
            <a:spLocks noGrp="1"/>
          </p:cNvSpPr>
          <p:nvPr>
            <p:ph idx="1"/>
          </p:nvPr>
        </p:nvSpPr>
        <p:spPr>
          <a:xfrm>
            <a:off x="1140903" y="1602298"/>
            <a:ext cx="9085277" cy="4454554"/>
          </a:xfrm>
        </p:spPr>
        <p:txBody>
          <a:bodyPr>
            <a:normAutofit fontScale="70000" lnSpcReduction="20000"/>
          </a:bodyPr>
          <a:lstStyle/>
          <a:p>
            <a:pPr marL="0" indent="0">
              <a:lnSpc>
                <a:spcPct val="170000"/>
              </a:lnSpc>
              <a:buNone/>
            </a:pPr>
            <a:r>
              <a:rPr lang="de-DE" dirty="0"/>
              <a:t>Eine Person kann als </a:t>
            </a:r>
            <a:r>
              <a:rPr lang="de-DE" sz="2000" dirty="0">
                <a:solidFill>
                  <a:srgbClr val="0070C0"/>
                </a:solidFill>
              </a:rPr>
              <a:t>ausbildungsreif </a:t>
            </a:r>
            <a:r>
              <a:rPr lang="de-DE" dirty="0"/>
              <a:t>bezeichnet werden, wenn sie die allgemeinen Merkmale der Bildungs- und Arbeitsfähigkeit erfüllt und die Mindestvoraussetzungen für den Einstieg in die berufliche Ausbildung mitbringt. </a:t>
            </a:r>
          </a:p>
          <a:p>
            <a:pPr marL="0" indent="0">
              <a:lnSpc>
                <a:spcPct val="170000"/>
              </a:lnSpc>
              <a:buNone/>
            </a:pPr>
            <a:r>
              <a:rPr lang="de-DE" dirty="0"/>
              <a:t>Dabei wird von den spezifischen Anforderungen einzelner Berufe abgesehen, die zur Beurteilung der Eignung für den jeweiligen Beruf herangezogen werden (Berufseignung). </a:t>
            </a:r>
          </a:p>
          <a:p>
            <a:pPr marL="0" indent="0">
              <a:lnSpc>
                <a:spcPct val="170000"/>
              </a:lnSpc>
              <a:buNone/>
            </a:pPr>
            <a:r>
              <a:rPr lang="de-DE" dirty="0"/>
              <a:t>Fehlende Ausbildungsreife zu einem gegebenen Zeitpunkt schließt nicht aus, dass diese zu einem späteren Zeitpunkt erreicht werden kann. </a:t>
            </a:r>
          </a:p>
          <a:p>
            <a:pPr marL="0" indent="0">
              <a:lnSpc>
                <a:spcPct val="170000"/>
              </a:lnSpc>
              <a:buNone/>
            </a:pPr>
            <a:r>
              <a:rPr lang="de-DE" dirty="0"/>
              <a:t>Es geht um </a:t>
            </a:r>
            <a:r>
              <a:rPr lang="de-DE" b="1" dirty="0"/>
              <a:t>Merkmale der Bildungs- und Arbeitsfähigkeit</a:t>
            </a:r>
            <a:r>
              <a:rPr lang="de-DE" dirty="0"/>
              <a:t>, die Voraussetzung für die Teilnahme am Arbeitsleben und die generelle Voraussetzung für Ausbildungsberufe mit weniger komplexen Anforderungen sind, wie :  	</a:t>
            </a:r>
          </a:p>
          <a:p>
            <a:pPr lvl="8">
              <a:lnSpc>
                <a:spcPct val="170000"/>
              </a:lnSpc>
            </a:pPr>
            <a:r>
              <a:rPr lang="de-DE" sz="2000" dirty="0">
                <a:solidFill>
                  <a:srgbClr val="0070C0"/>
                </a:solidFill>
              </a:rPr>
              <a:t>schulische Kenntnisse und Fertigkeiten,</a:t>
            </a:r>
          </a:p>
          <a:p>
            <a:pPr lvl="8"/>
            <a:r>
              <a:rPr lang="de-DE" sz="2000" dirty="0">
                <a:solidFill>
                  <a:srgbClr val="0070C0"/>
                </a:solidFill>
              </a:rPr>
              <a:t>physische und psychische Belastbarkeit,</a:t>
            </a:r>
          </a:p>
          <a:p>
            <a:pPr lvl="8"/>
            <a:r>
              <a:rPr lang="de-DE" sz="2000" dirty="0">
                <a:solidFill>
                  <a:srgbClr val="0070C0"/>
                </a:solidFill>
              </a:rPr>
              <a:t>Bewältigung eines 8-Stunden-Tages und</a:t>
            </a:r>
          </a:p>
          <a:p>
            <a:pPr lvl="8"/>
            <a:r>
              <a:rPr lang="de-DE" sz="2000" dirty="0">
                <a:solidFill>
                  <a:srgbClr val="0070C0"/>
                </a:solidFill>
              </a:rPr>
              <a:t>lebenspraktische Kompetenzen.</a:t>
            </a:r>
          </a:p>
          <a:p>
            <a:pPr marL="0" indent="0">
              <a:buNone/>
            </a:pPr>
            <a:endParaRPr lang="de-DE" dirty="0"/>
          </a:p>
        </p:txBody>
      </p:sp>
      <p:sp>
        <p:nvSpPr>
          <p:cNvPr id="4" name="Fußzeilenplatzhalter 3">
            <a:extLst>
              <a:ext uri="{FF2B5EF4-FFF2-40B4-BE49-F238E27FC236}">
                <a16:creationId xmlns:a16="http://schemas.microsoft.com/office/drawing/2014/main" id="{69264C73-4219-4DE4-88AF-32B0E9897301}"/>
              </a:ext>
            </a:extLst>
          </p:cNvPr>
          <p:cNvSpPr>
            <a:spLocks noGrp="1"/>
          </p:cNvSpPr>
          <p:nvPr>
            <p:ph type="ftr" sz="quarter" idx="11"/>
          </p:nvPr>
        </p:nvSpPr>
        <p:spPr>
          <a:xfrm>
            <a:off x="1241572" y="6236208"/>
            <a:ext cx="6259818" cy="320040"/>
          </a:xfrm>
        </p:spPr>
        <p:txBody>
          <a:bodyPr/>
          <a:lstStyle/>
          <a:p>
            <a:r>
              <a:rPr lang="en-US" dirty="0"/>
              <a:t>NEY (BTU) </a:t>
            </a:r>
            <a:r>
              <a:rPr lang="en-US" dirty="0" err="1"/>
              <a:t>für</a:t>
            </a:r>
            <a:r>
              <a:rPr lang="en-US" dirty="0"/>
              <a:t> SPI</a:t>
            </a:r>
          </a:p>
        </p:txBody>
      </p:sp>
      <p:sp>
        <p:nvSpPr>
          <p:cNvPr id="5" name="Foliennummernplatzhalter 4">
            <a:extLst>
              <a:ext uri="{FF2B5EF4-FFF2-40B4-BE49-F238E27FC236}">
                <a16:creationId xmlns:a16="http://schemas.microsoft.com/office/drawing/2014/main" id="{5C7D9965-B578-4EDC-B8AA-D567E33BCB76}"/>
              </a:ext>
            </a:extLst>
          </p:cNvPr>
          <p:cNvSpPr>
            <a:spLocks noGrp="1"/>
          </p:cNvSpPr>
          <p:nvPr>
            <p:ph type="sldNum" sz="quarter" idx="12"/>
          </p:nvPr>
        </p:nvSpPr>
        <p:spPr/>
        <p:txBody>
          <a:bodyPr/>
          <a:lstStyle/>
          <a:p>
            <a:fld id="{8A7A6979-0714-4377-B894-6BE4C2D6E202}" type="slidenum">
              <a:rPr lang="en-US" smtClean="0"/>
              <a:pPr/>
              <a:t>5</a:t>
            </a:fld>
            <a:endParaRPr lang="en-US" dirty="0"/>
          </a:p>
        </p:txBody>
      </p:sp>
    </p:spTree>
    <p:extLst>
      <p:ext uri="{BB962C8B-B14F-4D97-AF65-F5344CB8AC3E}">
        <p14:creationId xmlns:p14="http://schemas.microsoft.com/office/powerpoint/2010/main" val="2188188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D32DEA-AD36-4A58-A5E0-2EA6EF19E826}"/>
              </a:ext>
            </a:extLst>
          </p:cNvPr>
          <p:cNvSpPr>
            <a:spLocks noGrp="1"/>
          </p:cNvSpPr>
          <p:nvPr>
            <p:ph type="title"/>
          </p:nvPr>
        </p:nvSpPr>
        <p:spPr>
          <a:xfrm>
            <a:off x="2122415" y="578840"/>
            <a:ext cx="8078598" cy="1258349"/>
          </a:xfrm>
        </p:spPr>
        <p:txBody>
          <a:bodyPr>
            <a:normAutofit/>
          </a:bodyPr>
          <a:lstStyle/>
          <a:p>
            <a:r>
              <a:rPr lang="de-DE" sz="1600" b="1" dirty="0"/>
              <a:t>Berufseignung und Vermittelbarkeit</a:t>
            </a:r>
            <a:br>
              <a:rPr lang="de-DE" sz="1600" b="1" dirty="0"/>
            </a:br>
            <a:r>
              <a:rPr lang="de-DE" sz="1600" b="1" dirty="0"/>
              <a:t/>
            </a:r>
            <a:br>
              <a:rPr lang="de-DE" sz="1600" b="1" dirty="0"/>
            </a:br>
            <a:r>
              <a:rPr lang="de-DE" sz="1600" dirty="0"/>
              <a:t> </a:t>
            </a:r>
            <a:r>
              <a:rPr lang="de-DE" sz="1600" dirty="0">
                <a:solidFill>
                  <a:schemeClr val="bg1">
                    <a:lumMod val="65000"/>
                  </a:schemeClr>
                </a:solidFill>
              </a:rPr>
              <a:t>(Bundesagentur für Arbeit, 2006)</a:t>
            </a:r>
            <a:endParaRPr lang="de-DE" sz="1600" dirty="0"/>
          </a:p>
        </p:txBody>
      </p:sp>
      <p:sp>
        <p:nvSpPr>
          <p:cNvPr id="3" name="Inhaltsplatzhalter 2">
            <a:extLst>
              <a:ext uri="{FF2B5EF4-FFF2-40B4-BE49-F238E27FC236}">
                <a16:creationId xmlns:a16="http://schemas.microsoft.com/office/drawing/2014/main" id="{A50FCD57-77E5-46E2-8CEC-5126814E67EB}"/>
              </a:ext>
            </a:extLst>
          </p:cNvPr>
          <p:cNvSpPr>
            <a:spLocks noGrp="1"/>
          </p:cNvSpPr>
          <p:nvPr>
            <p:ph idx="1"/>
          </p:nvPr>
        </p:nvSpPr>
        <p:spPr>
          <a:xfrm>
            <a:off x="2122415" y="2638044"/>
            <a:ext cx="8229599" cy="3209083"/>
          </a:xfrm>
        </p:spPr>
        <p:txBody>
          <a:bodyPr>
            <a:normAutofit fontScale="92500" lnSpcReduction="10000"/>
          </a:bodyPr>
          <a:lstStyle/>
          <a:p>
            <a:r>
              <a:rPr lang="de-DE" b="1" dirty="0"/>
              <a:t>Berufseignung: </a:t>
            </a:r>
          </a:p>
          <a:p>
            <a:pPr marL="0" indent="0">
              <a:buNone/>
            </a:pPr>
            <a:r>
              <a:rPr lang="de-DE" dirty="0"/>
              <a:t>    Maßstäbe sind die Höhe der Leistungsanforderungen und die Art der Position in einem</a:t>
            </a:r>
          </a:p>
          <a:p>
            <a:pPr marL="0" indent="0">
              <a:buNone/>
            </a:pPr>
            <a:r>
              <a:rPr lang="de-DE" dirty="0"/>
              <a:t>    oder mehreren Berufen als zwei Voraussetzungen für die </a:t>
            </a:r>
            <a:r>
              <a:rPr lang="de-DE" dirty="0">
                <a:solidFill>
                  <a:srgbClr val="0070C0"/>
                </a:solidFill>
              </a:rPr>
              <a:t>Arbeitszufriedenheit der Person</a:t>
            </a:r>
          </a:p>
          <a:p>
            <a:pPr marL="0" indent="0">
              <a:buNone/>
            </a:pPr>
            <a:endParaRPr lang="de-DE" dirty="0">
              <a:solidFill>
                <a:srgbClr val="0070C0"/>
              </a:solidFill>
            </a:endParaRPr>
          </a:p>
          <a:p>
            <a:pPr marL="0" indent="0">
              <a:buNone/>
            </a:pPr>
            <a:endParaRPr lang="de-DE" dirty="0"/>
          </a:p>
          <a:p>
            <a:r>
              <a:rPr lang="de-DE" b="1" dirty="0"/>
              <a:t>Vermittelbarkeit in Ausbildung und Beruf:</a:t>
            </a:r>
          </a:p>
          <a:p>
            <a:pPr marL="0" indent="0">
              <a:buNone/>
            </a:pPr>
            <a:r>
              <a:rPr lang="de-DE" dirty="0"/>
              <a:t>    Prüfen, ob Einschränkungen bei gegebener Berufseignung vorliegen wie:</a:t>
            </a:r>
          </a:p>
          <a:p>
            <a:pPr marL="0" indent="0">
              <a:buNone/>
            </a:pPr>
            <a:r>
              <a:rPr lang="de-DE" dirty="0"/>
              <a:t>    kontextbezogene (</a:t>
            </a:r>
            <a:r>
              <a:rPr lang="de-DE" dirty="0">
                <a:solidFill>
                  <a:srgbClr val="0070C0"/>
                </a:solidFill>
              </a:rPr>
              <a:t>markt-, branchen- o. betriebsbezogene oder/und </a:t>
            </a:r>
            <a:r>
              <a:rPr lang="de-DE" dirty="0" err="1">
                <a:solidFill>
                  <a:srgbClr val="0070C0"/>
                </a:solidFill>
              </a:rPr>
              <a:t>person</a:t>
            </a:r>
            <a:r>
              <a:rPr lang="de-DE" dirty="0">
                <a:solidFill>
                  <a:srgbClr val="0070C0"/>
                </a:solidFill>
              </a:rPr>
              <a:t>- und</a:t>
            </a:r>
          </a:p>
          <a:p>
            <a:pPr marL="0" indent="0">
              <a:buNone/>
            </a:pPr>
            <a:r>
              <a:rPr lang="de-DE" dirty="0">
                <a:solidFill>
                  <a:srgbClr val="0070C0"/>
                </a:solidFill>
              </a:rPr>
              <a:t>    lebensweltbezogene</a:t>
            </a:r>
            <a:r>
              <a:rPr lang="de-DE" dirty="0"/>
              <a:t>)</a:t>
            </a:r>
          </a:p>
        </p:txBody>
      </p:sp>
      <p:sp>
        <p:nvSpPr>
          <p:cNvPr id="4" name="Fußzeilenplatzhalter 3">
            <a:extLst>
              <a:ext uri="{FF2B5EF4-FFF2-40B4-BE49-F238E27FC236}">
                <a16:creationId xmlns:a16="http://schemas.microsoft.com/office/drawing/2014/main" id="{5CF64648-A411-4DE0-991F-2AE3CC6EFE8B}"/>
              </a:ext>
            </a:extLst>
          </p:cNvPr>
          <p:cNvSpPr>
            <a:spLocks noGrp="1"/>
          </p:cNvSpPr>
          <p:nvPr>
            <p:ph type="ftr" sz="quarter" idx="11"/>
          </p:nvPr>
        </p:nvSpPr>
        <p:spPr/>
        <p:txBody>
          <a:bodyPr/>
          <a:lstStyle/>
          <a:p>
            <a:r>
              <a:rPr lang="en-US"/>
              <a:t>NEY (BTU) für SPI</a:t>
            </a:r>
            <a:endParaRPr lang="en-US" dirty="0"/>
          </a:p>
        </p:txBody>
      </p:sp>
      <p:sp>
        <p:nvSpPr>
          <p:cNvPr id="5" name="Foliennummernplatzhalter 4">
            <a:extLst>
              <a:ext uri="{FF2B5EF4-FFF2-40B4-BE49-F238E27FC236}">
                <a16:creationId xmlns:a16="http://schemas.microsoft.com/office/drawing/2014/main" id="{1228A4A5-632B-4A75-BA4E-EA88C99FF785}"/>
              </a:ext>
            </a:extLst>
          </p:cNvPr>
          <p:cNvSpPr>
            <a:spLocks noGrp="1"/>
          </p:cNvSpPr>
          <p:nvPr>
            <p:ph type="sldNum" sz="quarter" idx="12"/>
          </p:nvPr>
        </p:nvSpPr>
        <p:spPr/>
        <p:txBody>
          <a:bodyPr/>
          <a:lstStyle/>
          <a:p>
            <a:fld id="{8A7A6979-0714-4377-B894-6BE4C2D6E202}" type="slidenum">
              <a:rPr lang="en-US" smtClean="0"/>
              <a:pPr/>
              <a:t>6</a:t>
            </a:fld>
            <a:endParaRPr lang="en-US" dirty="0"/>
          </a:p>
        </p:txBody>
      </p:sp>
    </p:spTree>
    <p:extLst>
      <p:ext uri="{BB962C8B-B14F-4D97-AF65-F5344CB8AC3E}">
        <p14:creationId xmlns:p14="http://schemas.microsoft.com/office/powerpoint/2010/main" val="4100765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71A37A-8CE4-47C4-8176-A3C38E7F2FC3}"/>
              </a:ext>
            </a:extLst>
          </p:cNvPr>
          <p:cNvSpPr>
            <a:spLocks noGrp="1"/>
          </p:cNvSpPr>
          <p:nvPr>
            <p:ph type="title"/>
          </p:nvPr>
        </p:nvSpPr>
        <p:spPr>
          <a:xfrm>
            <a:off x="939567" y="394283"/>
            <a:ext cx="10024844" cy="721704"/>
          </a:xfrm>
          <a:noFill/>
        </p:spPr>
        <p:txBody>
          <a:bodyPr>
            <a:normAutofit fontScale="90000"/>
          </a:bodyPr>
          <a:lstStyle/>
          <a:p>
            <a:r>
              <a:rPr lang="de-DE" sz="1800" dirty="0"/>
              <a:t>Bildungsserver BB zur Berufsorientierung im Förderschwerpunkt Lernen</a:t>
            </a:r>
          </a:p>
        </p:txBody>
      </p:sp>
      <p:sp>
        <p:nvSpPr>
          <p:cNvPr id="3" name="Inhaltsplatzhalter 2">
            <a:extLst>
              <a:ext uri="{FF2B5EF4-FFF2-40B4-BE49-F238E27FC236}">
                <a16:creationId xmlns:a16="http://schemas.microsoft.com/office/drawing/2014/main" id="{27DDC3D5-DAD2-4EA4-BD55-2AEB9ED9F4AD}"/>
              </a:ext>
            </a:extLst>
          </p:cNvPr>
          <p:cNvSpPr>
            <a:spLocks noGrp="1"/>
          </p:cNvSpPr>
          <p:nvPr>
            <p:ph idx="1"/>
          </p:nvPr>
        </p:nvSpPr>
        <p:spPr>
          <a:xfrm>
            <a:off x="939567" y="1518407"/>
            <a:ext cx="10133901" cy="4818469"/>
          </a:xfrm>
        </p:spPr>
        <p:txBody>
          <a:bodyPr>
            <a:normAutofit lnSpcReduction="10000"/>
          </a:bodyPr>
          <a:lstStyle/>
          <a:p>
            <a:pPr marL="0" indent="0">
              <a:buNone/>
            </a:pPr>
            <a:r>
              <a:rPr lang="de-DE" sz="1600" dirty="0"/>
              <a:t>Eine qualifizierte Vorbereitung auf Beruf und Beschäftigung sowie auf den Übergang in die Arbeitswelt sind wesentliche Bereiche in Erziehung und Unterricht der Schulen im Förderschwerpunkt Lernen. </a:t>
            </a:r>
          </a:p>
          <a:p>
            <a:pPr marL="0" indent="0">
              <a:buNone/>
            </a:pPr>
            <a:r>
              <a:rPr lang="de-DE" sz="1600" dirty="0"/>
              <a:t>Der Arbeitslehre kommt in diesem Zusammenhang eine besondere Funktion zu, da hier wichtige Grundlagen für die Berufsorientierung und den Berufseintritt gelegt werden können; dabei sind fächerverbindende Aspekte zu beachten.</a:t>
            </a:r>
          </a:p>
          <a:p>
            <a:pPr marL="0" indent="0">
              <a:buNone/>
            </a:pPr>
            <a:endParaRPr lang="de-DE" sz="1600" dirty="0"/>
          </a:p>
          <a:p>
            <a:pPr marL="0" indent="0">
              <a:buNone/>
            </a:pPr>
            <a:r>
              <a:rPr lang="de-DE" sz="1600" dirty="0"/>
              <a:t>Eine berufliche Orientierung geschieht durch</a:t>
            </a:r>
          </a:p>
          <a:p>
            <a:r>
              <a:rPr lang="de-DE" sz="1600" dirty="0"/>
              <a:t>berufswahlvorbereitende Projekte, Berufswahlunterricht,</a:t>
            </a:r>
          </a:p>
          <a:p>
            <a:r>
              <a:rPr lang="de-DE" sz="1600" dirty="0"/>
              <a:t>Betriebserkundungen, Betriebspraktika, Praktikumstage,</a:t>
            </a:r>
          </a:p>
          <a:p>
            <a:r>
              <a:rPr lang="de-DE" sz="1600" dirty="0"/>
              <a:t>Zusammenarbeit mit den Berufsberaterinnen und Berufsberatern der Arbeitsämter,</a:t>
            </a:r>
          </a:p>
          <a:p>
            <a:r>
              <a:rPr lang="de-DE" sz="1600" dirty="0"/>
              <a:t>Kooperation mit berufsbildenden Schulen durch Erfahrungsaustausch,</a:t>
            </a:r>
          </a:p>
          <a:p>
            <a:r>
              <a:rPr lang="de-DE" sz="1600" dirty="0"/>
              <a:t>sog. Werkstatttage, Austausch unter Lehrkräften der berufsbildenden Schule und der Sonderschule,</a:t>
            </a:r>
          </a:p>
          <a:p>
            <a:r>
              <a:rPr lang="de-DE" sz="1600" dirty="0"/>
              <a:t>Zusammenarbeit mit Betrieben und Kammern sowie Trägern der Jugendhilfe und</a:t>
            </a:r>
          </a:p>
          <a:p>
            <a:r>
              <a:rPr lang="de-DE" sz="1600" dirty="0"/>
              <a:t>der Jugendarbeit,</a:t>
            </a:r>
          </a:p>
          <a:p>
            <a:r>
              <a:rPr lang="de-DE" sz="1600" dirty="0"/>
              <a:t>Schulen mit Werkcharakter.</a:t>
            </a:r>
          </a:p>
        </p:txBody>
      </p:sp>
      <p:sp>
        <p:nvSpPr>
          <p:cNvPr id="4" name="Fußzeilenplatzhalter 3">
            <a:extLst>
              <a:ext uri="{FF2B5EF4-FFF2-40B4-BE49-F238E27FC236}">
                <a16:creationId xmlns:a16="http://schemas.microsoft.com/office/drawing/2014/main" id="{A443F21D-B146-47F8-8FFE-2EE402F4C970}"/>
              </a:ext>
            </a:extLst>
          </p:cNvPr>
          <p:cNvSpPr>
            <a:spLocks noGrp="1"/>
          </p:cNvSpPr>
          <p:nvPr>
            <p:ph type="ftr" sz="quarter" idx="11"/>
          </p:nvPr>
        </p:nvSpPr>
        <p:spPr>
          <a:xfrm>
            <a:off x="9227890" y="6236208"/>
            <a:ext cx="1342238" cy="320040"/>
          </a:xfrm>
        </p:spPr>
        <p:txBody>
          <a:bodyPr/>
          <a:lstStyle/>
          <a:p>
            <a:r>
              <a:rPr lang="en-US" dirty="0"/>
              <a:t>NEY (BTU) </a:t>
            </a:r>
            <a:r>
              <a:rPr lang="en-US" dirty="0" err="1"/>
              <a:t>für</a:t>
            </a:r>
            <a:r>
              <a:rPr lang="en-US" dirty="0"/>
              <a:t> SPI</a:t>
            </a:r>
          </a:p>
        </p:txBody>
      </p:sp>
      <p:sp>
        <p:nvSpPr>
          <p:cNvPr id="5" name="Foliennummernplatzhalter 4">
            <a:extLst>
              <a:ext uri="{FF2B5EF4-FFF2-40B4-BE49-F238E27FC236}">
                <a16:creationId xmlns:a16="http://schemas.microsoft.com/office/drawing/2014/main" id="{0D79A2D9-0ED3-417B-AE08-BC413D32F55F}"/>
              </a:ext>
            </a:extLst>
          </p:cNvPr>
          <p:cNvSpPr>
            <a:spLocks noGrp="1"/>
          </p:cNvSpPr>
          <p:nvPr>
            <p:ph type="sldNum" sz="quarter" idx="12"/>
          </p:nvPr>
        </p:nvSpPr>
        <p:spPr/>
        <p:txBody>
          <a:bodyPr/>
          <a:lstStyle/>
          <a:p>
            <a:fld id="{8A7A6979-0714-4377-B894-6BE4C2D6E202}" type="slidenum">
              <a:rPr lang="en-US" smtClean="0"/>
              <a:pPr/>
              <a:t>7</a:t>
            </a:fld>
            <a:endParaRPr lang="en-US" dirty="0"/>
          </a:p>
        </p:txBody>
      </p:sp>
    </p:spTree>
    <p:extLst>
      <p:ext uri="{BB962C8B-B14F-4D97-AF65-F5344CB8AC3E}">
        <p14:creationId xmlns:p14="http://schemas.microsoft.com/office/powerpoint/2010/main" val="3600732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CC3B69-A5DB-4016-B5BE-3EC2DB27E2F8}"/>
              </a:ext>
            </a:extLst>
          </p:cNvPr>
          <p:cNvSpPr>
            <a:spLocks noGrp="1"/>
          </p:cNvSpPr>
          <p:nvPr>
            <p:ph type="title"/>
          </p:nvPr>
        </p:nvSpPr>
        <p:spPr>
          <a:xfrm>
            <a:off x="1600201" y="478172"/>
            <a:ext cx="9158722" cy="796955"/>
          </a:xfrm>
        </p:spPr>
        <p:txBody>
          <a:bodyPr>
            <a:normAutofit fontScale="90000"/>
          </a:bodyPr>
          <a:lstStyle/>
          <a:p>
            <a:r>
              <a:rPr lang="de-DE" sz="1800" dirty="0"/>
              <a:t/>
            </a:r>
            <a:br>
              <a:rPr lang="de-DE" sz="1800" dirty="0"/>
            </a:br>
            <a:r>
              <a:rPr lang="de-DE" sz="1800" dirty="0"/>
              <a:t>Warum der Zugang über das Biografisches Lernen?</a:t>
            </a:r>
            <a:br>
              <a:rPr lang="de-DE" sz="1800" dirty="0"/>
            </a:br>
            <a:r>
              <a:rPr lang="de-DE" sz="1800" dirty="0"/>
              <a:t> </a:t>
            </a:r>
            <a:br>
              <a:rPr lang="de-DE" sz="1800" dirty="0"/>
            </a:br>
            <a:endParaRPr lang="de-DE" sz="1800" dirty="0"/>
          </a:p>
        </p:txBody>
      </p:sp>
      <p:sp>
        <p:nvSpPr>
          <p:cNvPr id="3" name="Inhaltsplatzhalter 2">
            <a:extLst>
              <a:ext uri="{FF2B5EF4-FFF2-40B4-BE49-F238E27FC236}">
                <a16:creationId xmlns:a16="http://schemas.microsoft.com/office/drawing/2014/main" id="{38484DB3-691B-432A-B7D9-9D4FC3FCF7F7}"/>
              </a:ext>
            </a:extLst>
          </p:cNvPr>
          <p:cNvSpPr>
            <a:spLocks noGrp="1"/>
          </p:cNvSpPr>
          <p:nvPr>
            <p:ph idx="1"/>
          </p:nvPr>
        </p:nvSpPr>
        <p:spPr>
          <a:xfrm>
            <a:off x="1600201" y="1694576"/>
            <a:ext cx="9158722" cy="4198732"/>
          </a:xfrm>
        </p:spPr>
        <p:txBody>
          <a:bodyPr>
            <a:normAutofit fontScale="85000" lnSpcReduction="10000"/>
          </a:bodyPr>
          <a:lstStyle/>
          <a:p>
            <a:pPr>
              <a:lnSpc>
                <a:spcPct val="170000"/>
              </a:lnSpc>
            </a:pPr>
            <a:r>
              <a:rPr lang="de-DE" b="1" dirty="0"/>
              <a:t>Biografisches Lernen </a:t>
            </a:r>
            <a:r>
              <a:rPr lang="de-DE" dirty="0"/>
              <a:t>fördert den bewussten, weil reflektierenden Umgang mit der eigenen und mit fremden biografischen Erfahrungen als Prozess und als Produkt  – u.a. der Lernbiografie </a:t>
            </a:r>
          </a:p>
          <a:p>
            <a:pPr lvl="1"/>
            <a:r>
              <a:rPr lang="de-DE" dirty="0"/>
              <a:t>Erfahrungen als Produkt:  Wissen, Werte, Fähigkeiten </a:t>
            </a:r>
          </a:p>
          <a:p>
            <a:pPr lvl="1"/>
            <a:r>
              <a:rPr lang="de-DE" dirty="0"/>
              <a:t>Erfahrungen als Prozess: persönlich intendierte, Widerfahrnisse</a:t>
            </a:r>
          </a:p>
          <a:p>
            <a:pPr lvl="1"/>
            <a:endParaRPr lang="de-DE" dirty="0"/>
          </a:p>
          <a:p>
            <a:pPr>
              <a:lnSpc>
                <a:spcPct val="160000"/>
              </a:lnSpc>
            </a:pPr>
            <a:r>
              <a:rPr lang="de-DE" b="1" dirty="0"/>
              <a:t>Biografisches Lernen </a:t>
            </a:r>
            <a:r>
              <a:rPr lang="de-DE" dirty="0"/>
              <a:t>meint auch, die individuelle biografische Bedeutsamkeit des Lerngegenstandes zu erkennen (Sinn zu finden).</a:t>
            </a:r>
          </a:p>
          <a:p>
            <a:endParaRPr lang="de-DE" dirty="0"/>
          </a:p>
          <a:p>
            <a:pPr>
              <a:lnSpc>
                <a:spcPct val="170000"/>
              </a:lnSpc>
            </a:pPr>
            <a:r>
              <a:rPr lang="de-DE" b="1" dirty="0"/>
              <a:t>Biografisches Lernen </a:t>
            </a:r>
            <a:r>
              <a:rPr lang="de-DE" dirty="0"/>
              <a:t>hat Ziele, die dem Ziel der Ausbildungsreife ähneln: psychologische Leistungsmerkmale, Lern- und Arbeitsverhalten reflektieren und entwickeln, Identität entdecken Persönlichkeitsreife, Orientierungen für das Handeln finden</a:t>
            </a:r>
          </a:p>
        </p:txBody>
      </p:sp>
      <p:sp>
        <p:nvSpPr>
          <p:cNvPr id="4" name="Fußzeilenplatzhalter 3">
            <a:extLst>
              <a:ext uri="{FF2B5EF4-FFF2-40B4-BE49-F238E27FC236}">
                <a16:creationId xmlns:a16="http://schemas.microsoft.com/office/drawing/2014/main" id="{5D5796C2-B128-4A9A-8BC9-05ACDFCE7904}"/>
              </a:ext>
            </a:extLst>
          </p:cNvPr>
          <p:cNvSpPr>
            <a:spLocks noGrp="1"/>
          </p:cNvSpPr>
          <p:nvPr>
            <p:ph type="ftr" sz="quarter" idx="11"/>
          </p:nvPr>
        </p:nvSpPr>
        <p:spPr/>
        <p:txBody>
          <a:bodyPr/>
          <a:lstStyle/>
          <a:p>
            <a:r>
              <a:rPr lang="en-US"/>
              <a:t>NEY (BTU) für SPI</a:t>
            </a:r>
            <a:endParaRPr lang="en-US" dirty="0"/>
          </a:p>
        </p:txBody>
      </p:sp>
      <p:sp>
        <p:nvSpPr>
          <p:cNvPr id="5" name="Foliennummernplatzhalter 4">
            <a:extLst>
              <a:ext uri="{FF2B5EF4-FFF2-40B4-BE49-F238E27FC236}">
                <a16:creationId xmlns:a16="http://schemas.microsoft.com/office/drawing/2014/main" id="{F9181264-4D16-4C3E-9CD8-6E4A07E8C656}"/>
              </a:ext>
            </a:extLst>
          </p:cNvPr>
          <p:cNvSpPr>
            <a:spLocks noGrp="1"/>
          </p:cNvSpPr>
          <p:nvPr>
            <p:ph type="sldNum" sz="quarter" idx="12"/>
          </p:nvPr>
        </p:nvSpPr>
        <p:spPr/>
        <p:txBody>
          <a:bodyPr/>
          <a:lstStyle/>
          <a:p>
            <a:fld id="{8A7A6979-0714-4377-B894-6BE4C2D6E202}" type="slidenum">
              <a:rPr lang="en-US" smtClean="0"/>
              <a:pPr/>
              <a:t>8</a:t>
            </a:fld>
            <a:endParaRPr lang="en-US" dirty="0"/>
          </a:p>
        </p:txBody>
      </p:sp>
    </p:spTree>
    <p:extLst>
      <p:ext uri="{BB962C8B-B14F-4D97-AF65-F5344CB8AC3E}">
        <p14:creationId xmlns:p14="http://schemas.microsoft.com/office/powerpoint/2010/main" val="1621932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FF2B4B-FB36-44A0-9CF0-2547E69D2D7D}"/>
              </a:ext>
            </a:extLst>
          </p:cNvPr>
          <p:cNvSpPr>
            <a:spLocks noGrp="1"/>
          </p:cNvSpPr>
          <p:nvPr>
            <p:ph type="title"/>
          </p:nvPr>
        </p:nvSpPr>
        <p:spPr>
          <a:xfrm>
            <a:off x="1434517" y="964692"/>
            <a:ext cx="8526347" cy="755051"/>
          </a:xfrm>
          <a:solidFill>
            <a:schemeClr val="accent2">
              <a:lumMod val="60000"/>
              <a:lumOff val="40000"/>
            </a:schemeClr>
          </a:solidFill>
        </p:spPr>
        <p:txBody>
          <a:bodyPr>
            <a:normAutofit/>
          </a:bodyPr>
          <a:lstStyle/>
          <a:p>
            <a:r>
              <a:rPr lang="de-DE" sz="1800" dirty="0"/>
              <a:t>Zu III. Möglichkeiten – Biografisches Lernen</a:t>
            </a:r>
          </a:p>
        </p:txBody>
      </p:sp>
      <p:sp>
        <p:nvSpPr>
          <p:cNvPr id="3" name="Inhaltsplatzhalter 2">
            <a:extLst>
              <a:ext uri="{FF2B5EF4-FFF2-40B4-BE49-F238E27FC236}">
                <a16:creationId xmlns:a16="http://schemas.microsoft.com/office/drawing/2014/main" id="{23FC42A7-8032-438C-9A86-E826856CEB78}"/>
              </a:ext>
            </a:extLst>
          </p:cNvPr>
          <p:cNvSpPr>
            <a:spLocks noGrp="1"/>
          </p:cNvSpPr>
          <p:nvPr>
            <p:ph idx="1"/>
          </p:nvPr>
        </p:nvSpPr>
        <p:spPr>
          <a:xfrm>
            <a:off x="1434517" y="2638044"/>
            <a:ext cx="8526347" cy="3101983"/>
          </a:xfrm>
        </p:spPr>
        <p:txBody>
          <a:bodyPr>
            <a:normAutofit/>
          </a:bodyPr>
          <a:lstStyle/>
          <a:p>
            <a:pPr marL="342900" indent="-342900">
              <a:buFont typeface="+mj-lt"/>
              <a:buAutoNum type="arabicPeriod"/>
            </a:pPr>
            <a:r>
              <a:rPr lang="de-DE" sz="1600" dirty="0"/>
              <a:t>Arbeit mit/an Fremdbiografien</a:t>
            </a:r>
          </a:p>
          <a:p>
            <a:pPr marL="342900" indent="-342900">
              <a:buFont typeface="+mj-lt"/>
              <a:buAutoNum type="arabicPeriod"/>
            </a:pPr>
            <a:r>
              <a:rPr lang="de-DE" sz="1600" dirty="0"/>
              <a:t>Arbeit mit/in der eigenen Biografie </a:t>
            </a:r>
          </a:p>
          <a:p>
            <a:pPr marL="342900" indent="-342900">
              <a:buFont typeface="+mj-lt"/>
              <a:buAutoNum type="arabicPeriod"/>
            </a:pPr>
            <a:endParaRPr lang="de-DE" sz="1600" dirty="0"/>
          </a:p>
          <a:p>
            <a:pPr marL="0" indent="0">
              <a:buNone/>
            </a:pPr>
            <a:r>
              <a:rPr lang="de-DE" sz="1600" dirty="0"/>
              <a:t>mit dem Ziel der Verbesserung der Fremd- und Selbstreflexion </a:t>
            </a:r>
          </a:p>
          <a:p>
            <a:pPr marL="0" indent="0">
              <a:buNone/>
            </a:pPr>
            <a:r>
              <a:rPr lang="de-DE" sz="1600" dirty="0"/>
              <a:t>	hins.  der Kompetenzen n. Schopf, </a:t>
            </a:r>
          </a:p>
          <a:p>
            <a:pPr marL="0" indent="0">
              <a:buNone/>
            </a:pPr>
            <a:r>
              <a:rPr lang="de-DE" sz="1600" dirty="0"/>
              <a:t>	hins. der eigenen Belastbarkeit und </a:t>
            </a:r>
          </a:p>
          <a:p>
            <a:pPr marL="0" indent="0">
              <a:buNone/>
            </a:pPr>
            <a:r>
              <a:rPr lang="de-DE" sz="1600" dirty="0"/>
              <a:t>	hins. lebenspraktischer Fähigkeiten und der Ausbildungsreife </a:t>
            </a:r>
          </a:p>
        </p:txBody>
      </p:sp>
      <p:sp>
        <p:nvSpPr>
          <p:cNvPr id="4" name="Fußzeilenplatzhalter 3">
            <a:extLst>
              <a:ext uri="{FF2B5EF4-FFF2-40B4-BE49-F238E27FC236}">
                <a16:creationId xmlns:a16="http://schemas.microsoft.com/office/drawing/2014/main" id="{1825A2BC-9898-45C1-98F9-0DAB9382A14E}"/>
              </a:ext>
            </a:extLst>
          </p:cNvPr>
          <p:cNvSpPr>
            <a:spLocks noGrp="1"/>
          </p:cNvSpPr>
          <p:nvPr>
            <p:ph type="ftr" sz="quarter" idx="11"/>
          </p:nvPr>
        </p:nvSpPr>
        <p:spPr/>
        <p:txBody>
          <a:bodyPr/>
          <a:lstStyle/>
          <a:p>
            <a:r>
              <a:rPr lang="en-US"/>
              <a:t>NEY (BTU) für SPI</a:t>
            </a:r>
            <a:endParaRPr lang="en-US" dirty="0"/>
          </a:p>
        </p:txBody>
      </p:sp>
      <p:sp>
        <p:nvSpPr>
          <p:cNvPr id="5" name="Foliennummernplatzhalter 4">
            <a:extLst>
              <a:ext uri="{FF2B5EF4-FFF2-40B4-BE49-F238E27FC236}">
                <a16:creationId xmlns:a16="http://schemas.microsoft.com/office/drawing/2014/main" id="{DA056F58-E310-46BB-BC18-6DF723699BBA}"/>
              </a:ext>
            </a:extLst>
          </p:cNvPr>
          <p:cNvSpPr>
            <a:spLocks noGrp="1"/>
          </p:cNvSpPr>
          <p:nvPr>
            <p:ph type="sldNum" sz="quarter" idx="12"/>
          </p:nvPr>
        </p:nvSpPr>
        <p:spPr/>
        <p:txBody>
          <a:bodyPr/>
          <a:lstStyle/>
          <a:p>
            <a:fld id="{8A7A6979-0714-4377-B894-6BE4C2D6E202}" type="slidenum">
              <a:rPr lang="en-US" smtClean="0"/>
              <a:pPr/>
              <a:t>9</a:t>
            </a:fld>
            <a:endParaRPr lang="en-US" dirty="0"/>
          </a:p>
        </p:txBody>
      </p:sp>
    </p:spTree>
    <p:extLst>
      <p:ext uri="{BB962C8B-B14F-4D97-AF65-F5344CB8AC3E}">
        <p14:creationId xmlns:p14="http://schemas.microsoft.com/office/powerpoint/2010/main" val="37876838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89.5|49.2"/>
</p:tagLst>
</file>

<file path=ppt/theme/theme1.xml><?xml version="1.0" encoding="utf-8"?>
<a:theme xmlns:a="http://schemas.openxmlformats.org/drawingml/2006/main" name="Paket">
  <a:themeElements>
    <a:clrScheme name="Paket">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ke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ket">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2153</Words>
  <Application>Microsoft Office PowerPoint</Application>
  <PresentationFormat>Breitbild</PresentationFormat>
  <Paragraphs>398</Paragraphs>
  <Slides>41</Slides>
  <Notes>3</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41</vt:i4>
      </vt:variant>
    </vt:vector>
  </HeadingPairs>
  <TitlesOfParts>
    <vt:vector size="50" baseType="lpstr">
      <vt:lpstr>Arial</vt:lpstr>
      <vt:lpstr>Batang</vt:lpstr>
      <vt:lpstr>Calibri</vt:lpstr>
      <vt:lpstr>Comic Sans MS</vt:lpstr>
      <vt:lpstr>Gill Sans MT</vt:lpstr>
      <vt:lpstr>GillSans Light</vt:lpstr>
      <vt:lpstr>Symbol</vt:lpstr>
      <vt:lpstr>Times New Roman</vt:lpstr>
      <vt:lpstr>Paket</vt:lpstr>
      <vt:lpstr>„Berufsorientierung und Berufsintegration für Schülerinnen und Schüler mit sonderpädagogischem Förderbedarf Lernen“                                               Teil II am 29.02.2024    </vt:lpstr>
      <vt:lpstr>Schwerpunkte</vt:lpstr>
      <vt:lpstr>Anschluss Teil </vt:lpstr>
      <vt:lpstr> zu i. Fördern Nach Dem Kompetenzmodell (Zwischenbilanz)  (nach Schopf in Heilmann 2007)  </vt:lpstr>
      <vt:lpstr>Zu II. Ziel(E) der Berufsorientierung  Ausbildungsreife, Berufseignung, Vermittelbarkeit   (Bundesagentur für Arbeit, 2006)</vt:lpstr>
      <vt:lpstr>Berufseignung und Vermittelbarkeit   (Bundesagentur für Arbeit, 2006)</vt:lpstr>
      <vt:lpstr>Bildungsserver BB zur Berufsorientierung im Förderschwerpunkt Lernen</vt:lpstr>
      <vt:lpstr> Warum der Zugang über das Biografisches Lernen?   </vt:lpstr>
      <vt:lpstr>Zu III. Möglichkeiten – Biografisches Lernen</vt:lpstr>
      <vt:lpstr>Arbeit mit fremdbiografien   (Bildungsserver BB, Empfehlung Kl. 8)</vt:lpstr>
      <vt:lpstr>Arbeit an der eigenen Biografie  (Bildungsserver BB, Empfehlung Kl. 8)</vt:lpstr>
      <vt:lpstr>Zu III. Möglichkeiten Des Freiwilligen EngagementS   Civic Education, Service Learning…  (Brosch 2016)</vt:lpstr>
      <vt:lpstr>PowerPoint-Präsentation</vt:lpstr>
      <vt:lpstr>Civic Education</vt:lpstr>
      <vt:lpstr>PowerPoint-Präsentation</vt:lpstr>
      <vt:lpstr>PowerPoint-Präsentation</vt:lpstr>
      <vt:lpstr>                                             - Netzwerkpartner-   Ansprechpartner bzw. wen können Sie einladen?   </vt:lpstr>
      <vt:lpstr>Zu Iii. gespräche</vt:lpstr>
      <vt:lpstr>PowerPoint-Präsentation</vt:lpstr>
      <vt:lpstr>Vorstellungen   … sind eher diffus</vt:lpstr>
      <vt:lpstr>Wünsche   …sind primär affektiv und beeinflussen unabhängig davon, ob sie erreichbar sind, das Verhalten</vt:lpstr>
      <vt:lpstr>(Ab)wägen  …ist ein primär rationales unverbindliches Nachdenken </vt:lpstr>
      <vt:lpstr>Wählen   …ist das Bevorzugen einer Option/eines Weges</vt:lpstr>
      <vt:lpstr>Wollen   … bedeutet emotional entschlossen und mit Energie aufgeladen zu sein für das Handeln</vt:lpstr>
      <vt:lpstr>Entschließen   … bedeutet sich für einen Weg zu öffnen und damit Konsequenzen zu wagen</vt:lpstr>
      <vt:lpstr>Einen Vorsatz fassen   … bedeutet entschlossen zu sein, etwas umzusetzen</vt:lpstr>
      <vt:lpstr>III. Theoriereduzierte Ausbildung  früher: Werker- oder Helferausbildung  Heute: Ausbildung zur Fachpraktikerin, zum Fachpraktiker </vt:lpstr>
      <vt:lpstr>Berufsvorbereitung</vt:lpstr>
      <vt:lpstr>Arbeitskreis Inklusion Übergang Schule - Beruf Stadt Cottbus und Landkreis Spree-Neiße.  born@ifd-brandenburg.de </vt:lpstr>
      <vt:lpstr>Struktur Berufsvorbereitung  (Enggruber/Fehlau 2018)  vor der theoriereduzierten Ausbildung</vt:lpstr>
      <vt:lpstr>Struktur Theoriereduzierte Ausbildung</vt:lpstr>
      <vt:lpstr>Ausbildungsabbrüchen vorbeugen  Blick der Schüler erweitern:  interne und externe Ursachenzuschreibung</vt:lpstr>
      <vt:lpstr>Ursachen von Ausbildungsabbrüchen   auf Basis der Person-Environment Fit-Theorie (PE Fit) und der empirischen Studie von Schuster (2016)</vt:lpstr>
      <vt:lpstr>Ursachen für Ausbildungsabbrüche (Schuster 2016)</vt:lpstr>
      <vt:lpstr>Weitere Ursachen:</vt:lpstr>
      <vt:lpstr>Beispiel   schwerpunkte Der SchriftlicheN Prüfung Fachpraktiker Hauswirtschaft </vt:lpstr>
      <vt:lpstr>Ausblick</vt:lpstr>
      <vt:lpstr>Sequenzierung  Vergleich  Formal gering und nicht gering Qualifizierte             </vt:lpstr>
      <vt:lpstr>Einkommen                                       Arbeitszufriedenheit </vt:lpstr>
      <vt:lpstr>Der Ausblick ist da,  denn Sie sind da und leisten gute Arbeit!  Danke dafür!</vt:lpstr>
      <vt:lpstr>Literaturhinweise zur PPP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Nutzer</dc:creator>
  <cp:lastModifiedBy>Haschock - User15</cp:lastModifiedBy>
  <cp:revision>90</cp:revision>
  <dcterms:created xsi:type="dcterms:W3CDTF">2024-02-20T09:10:21Z</dcterms:created>
  <dcterms:modified xsi:type="dcterms:W3CDTF">2024-02-26T12:21:31Z</dcterms:modified>
</cp:coreProperties>
</file>